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46"/>
  </p:notesMasterIdLst>
  <p:sldIdLst>
    <p:sldId id="287" r:id="rId2"/>
    <p:sldId id="328" r:id="rId3"/>
    <p:sldId id="383" r:id="rId4"/>
    <p:sldId id="423" r:id="rId5"/>
    <p:sldId id="424" r:id="rId6"/>
    <p:sldId id="425" r:id="rId7"/>
    <p:sldId id="426" r:id="rId8"/>
    <p:sldId id="427" r:id="rId9"/>
    <p:sldId id="428" r:id="rId10"/>
    <p:sldId id="429" r:id="rId11"/>
    <p:sldId id="430" r:id="rId12"/>
    <p:sldId id="431" r:id="rId13"/>
    <p:sldId id="432" r:id="rId14"/>
    <p:sldId id="374" r:id="rId15"/>
    <p:sldId id="397" r:id="rId16"/>
    <p:sldId id="398" r:id="rId17"/>
    <p:sldId id="399" r:id="rId18"/>
    <p:sldId id="400" r:id="rId19"/>
    <p:sldId id="408" r:id="rId20"/>
    <p:sldId id="409" r:id="rId21"/>
    <p:sldId id="410" r:id="rId22"/>
    <p:sldId id="401" r:id="rId23"/>
    <p:sldId id="402" r:id="rId24"/>
    <p:sldId id="403" r:id="rId25"/>
    <p:sldId id="404" r:id="rId26"/>
    <p:sldId id="405" r:id="rId27"/>
    <p:sldId id="406" r:id="rId28"/>
    <p:sldId id="407" r:id="rId29"/>
    <p:sldId id="411" r:id="rId30"/>
    <p:sldId id="412" r:id="rId31"/>
    <p:sldId id="413" r:id="rId32"/>
    <p:sldId id="414" r:id="rId33"/>
    <p:sldId id="415" r:id="rId34"/>
    <p:sldId id="416" r:id="rId35"/>
    <p:sldId id="417" r:id="rId36"/>
    <p:sldId id="418" r:id="rId37"/>
    <p:sldId id="419" r:id="rId38"/>
    <p:sldId id="420" r:id="rId39"/>
    <p:sldId id="421" r:id="rId40"/>
    <p:sldId id="422" r:id="rId41"/>
    <p:sldId id="375" r:id="rId42"/>
    <p:sldId id="394" r:id="rId43"/>
    <p:sldId id="396" r:id="rId44"/>
    <p:sldId id="313"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4" autoAdjust="0"/>
    <p:restoredTop sz="94660"/>
  </p:normalViewPr>
  <p:slideViewPr>
    <p:cSldViewPr snapToGrid="0">
      <p:cViewPr varScale="1">
        <p:scale>
          <a:sx n="100" d="100"/>
          <a:sy n="100" d="100"/>
        </p:scale>
        <p:origin x="84" y="31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image1.jpeg>
</file>

<file path=ppt/media/image10.png>
</file>

<file path=ppt/media/image11.png>
</file>

<file path=ppt/media/image12.jpeg>
</file>

<file path=ppt/media/image15.png>
</file>

<file path=ppt/media/image17.jpeg>
</file>

<file path=ppt/media/image18.jpeg>
</file>

<file path=ppt/media/image19.png>
</file>

<file path=ppt/media/image2.png>
</file>

<file path=ppt/media/image21.png>
</file>

<file path=ppt/media/image22.jpeg>
</file>

<file path=ppt/media/image23.jpeg>
</file>

<file path=ppt/media/image24.jpe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jpeg>
</file>

<file path=ppt/media/image39.png>
</file>

<file path=ppt/media/image4.png>
</file>

<file path=ppt/media/image40.jpeg>
</file>

<file path=ppt/media/image41.jpeg>
</file>

<file path=ppt/media/image42.png>
</file>

<file path=ppt/media/image43.jpeg>
</file>

<file path=ppt/media/image44.png>
</file>

<file path=ppt/media/image45.jpeg>
</file>

<file path=ppt/media/image46.png>
</file>

<file path=ppt/media/image47.jpeg>
</file>

<file path=ppt/media/image48.png>
</file>

<file path=ppt/media/image49.png>
</file>

<file path=ppt/media/image5.jpeg>
</file>

<file path=ppt/media/image50.jpeg>
</file>

<file path=ppt/media/image51.jpeg>
</file>

<file path=ppt/media/image52.png>
</file>

<file path=ppt/media/image53.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615D4-98CA-4610-899A-9BF0C4712A74}" type="datetimeFigureOut">
              <a:rPr lang="es-ES" smtClean="0"/>
              <a:t>20/05/2021</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DC7731-8D55-4C8A-8CE1-45CB7A3E2972}" type="slidenum">
              <a:rPr lang="es-ES" smtClean="0"/>
              <a:t>‹Nº›</a:t>
            </a:fld>
            <a:endParaRPr lang="es-ES"/>
          </a:p>
        </p:txBody>
      </p:sp>
    </p:spTree>
    <p:extLst>
      <p:ext uri="{BB962C8B-B14F-4D97-AF65-F5344CB8AC3E}">
        <p14:creationId xmlns:p14="http://schemas.microsoft.com/office/powerpoint/2010/main" val="31182197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Rectangle 6"/>
          <p:cNvSpPr/>
          <p:nvPr userDrawn="1"/>
        </p:nvSpPr>
        <p:spPr>
          <a:xfrm>
            <a:off x="920834" y="1346946"/>
            <a:ext cx="10222992"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82762"/>
            <a:ext cx="10222992"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userDrawn="1"/>
        </p:nvSpPr>
        <p:spPr>
          <a:xfrm>
            <a:off x="920834" y="1484779"/>
            <a:ext cx="10222992" cy="274320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51560" y="1432223"/>
            <a:ext cx="9966960" cy="3035808"/>
          </a:xfrm>
        </p:spPr>
        <p:txBody>
          <a:bodyPr anchor="ctr">
            <a:noAutofit/>
          </a:bodyPr>
          <a:lstStyle>
            <a:lvl1pPr algn="l">
              <a:lnSpc>
                <a:spcPct val="85000"/>
              </a:lnSpc>
              <a:defRPr sz="7200" b="1" cap="none"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000" b="1">
                <a:solidFill>
                  <a:schemeClr val="accent2">
                    <a:lumMod val="7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64313628-E3FA-45DE-9F9C-4B78CCDF822E}" type="datetimeFigureOut">
              <a:rPr lang="es-ES" smtClean="0"/>
              <a:t>20/05/2021</a:t>
            </a:fld>
            <a:endParaRPr lang="es-ES" dirty="0"/>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a:xfrm>
            <a:off x="9592733" y="4289334"/>
            <a:ext cx="1193868" cy="640080"/>
          </a:xfrm>
        </p:spPr>
        <p:txBody>
          <a:bodyPr/>
          <a:lstStyle>
            <a:lvl1pPr>
              <a:defRPr sz="2800" b="1"/>
            </a:lvl1pPr>
          </a:lstStyle>
          <a:p>
            <a:fld id="{D4C161BA-72FF-4B2B-9E8A-58C9189E93DE}" type="slidenum">
              <a:rPr lang="es-ES" smtClean="0"/>
              <a:t>‹Nº›</a:t>
            </a:fld>
            <a:endParaRPr lang="es-ES"/>
          </a:p>
        </p:txBody>
      </p:sp>
    </p:spTree>
    <p:extLst>
      <p:ext uri="{BB962C8B-B14F-4D97-AF65-F5344CB8AC3E}">
        <p14:creationId xmlns:p14="http://schemas.microsoft.com/office/powerpoint/2010/main" val="20251956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4313628-E3FA-45DE-9F9C-4B78CCDF822E}" type="datetimeFigureOut">
              <a:rPr lang="es-ES" smtClean="0"/>
              <a:t>20/05/2021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4C161BA-72FF-4B2B-9E8A-58C9189E93DE}" type="slidenum">
              <a:rPr lang="es-ES" smtClean="0"/>
              <a:t>‹Nº›</a:t>
            </a:fld>
            <a:endParaRPr lang="es-ES"/>
          </a:p>
        </p:txBody>
      </p:sp>
    </p:spTree>
    <p:extLst>
      <p:ext uri="{BB962C8B-B14F-4D97-AF65-F5344CB8AC3E}">
        <p14:creationId xmlns:p14="http://schemas.microsoft.com/office/powerpoint/2010/main" val="22373247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4313628-E3FA-45DE-9F9C-4B78CCDF822E}" type="datetimeFigureOut">
              <a:rPr lang="es-ES" smtClean="0"/>
              <a:t>20/05/2021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4C161BA-72FF-4B2B-9E8A-58C9189E93DE}" type="slidenum">
              <a:rPr lang="es-ES" smtClean="0"/>
              <a:t>‹Nº›</a:t>
            </a:fld>
            <a:endParaRPr lang="es-ES"/>
          </a:p>
        </p:txBody>
      </p:sp>
    </p:spTree>
    <p:extLst>
      <p:ext uri="{BB962C8B-B14F-4D97-AF65-F5344CB8AC3E}">
        <p14:creationId xmlns:p14="http://schemas.microsoft.com/office/powerpoint/2010/main" val="33034350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4313628-E3FA-45DE-9F9C-4B78CCDF822E}" type="datetimeFigureOut">
              <a:rPr lang="es-ES" smtClean="0"/>
              <a:t>20/05/2021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4C161BA-72FF-4B2B-9E8A-58C9189E93DE}" type="slidenum">
              <a:rPr lang="es-ES" smtClean="0"/>
              <a:t>‹Nº›</a:t>
            </a:fld>
            <a:endParaRPr lang="es-ES"/>
          </a:p>
        </p:txBody>
      </p:sp>
    </p:spTree>
    <p:extLst>
      <p:ext uri="{BB962C8B-B14F-4D97-AF65-F5344CB8AC3E}">
        <p14:creationId xmlns:p14="http://schemas.microsoft.com/office/powerpoint/2010/main" val="23422805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5000"/>
              </a:lnSpc>
              <a:defRPr sz="7200" b="1"/>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b="1">
                <a:solidFill>
                  <a:schemeClr val="accent2">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a:xfrm>
            <a:off x="8593667" y="6272784"/>
            <a:ext cx="2644309" cy="365125"/>
          </a:xfrm>
        </p:spPr>
        <p:txBody>
          <a:bodyPr/>
          <a:lstStyle>
            <a:lvl1pPr>
              <a:defRPr>
                <a:solidFill>
                  <a:schemeClr val="accent2">
                    <a:lumMod val="50000"/>
                  </a:schemeClr>
                </a:solidFill>
              </a:defRPr>
            </a:lvl1pPr>
          </a:lstStyle>
          <a:p>
            <a:fld id="{64313628-E3FA-45DE-9F9C-4B78CCDF822E}" type="datetimeFigureOut">
              <a:rPr lang="es-ES" smtClean="0"/>
              <a:t>20/05/2021</a:t>
            </a:fld>
            <a:endParaRPr lang="es-ES"/>
          </a:p>
        </p:txBody>
      </p:sp>
      <p:sp>
        <p:nvSpPr>
          <p:cNvPr id="5" name="Footer Placeholder 4"/>
          <p:cNvSpPr>
            <a:spLocks noGrp="1"/>
          </p:cNvSpPr>
          <p:nvPr>
            <p:ph type="ftr" sz="quarter" idx="11"/>
          </p:nvPr>
        </p:nvSpPr>
        <p:spPr>
          <a:xfrm>
            <a:off x="2182708" y="6272784"/>
            <a:ext cx="6327648" cy="365125"/>
          </a:xfrm>
        </p:spPr>
        <p:txBody>
          <a:bodyPr/>
          <a:lstStyle>
            <a:lvl1pPr>
              <a:defRPr>
                <a:solidFill>
                  <a:schemeClr val="accent2">
                    <a:lumMod val="50000"/>
                  </a:schemeClr>
                </a:solidFill>
              </a:defRPr>
            </a:lvl1pPr>
          </a:lstStyle>
          <a:p>
            <a:endParaRPr lang="es-E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2">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 uri="{28A0092B-C50C-407E-A947-70E740481C1C}">
                    <a14:useLocalDpi xmlns:a14="http://schemas.microsoft.com/office/drawing/2010/main" val="0"/>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D4C161BA-72FF-4B2B-9E8A-58C9189E93DE}" type="slidenum">
              <a:rPr lang="es-ES" smtClean="0"/>
              <a:t>‹Nº›</a:t>
            </a:fld>
            <a:endParaRPr lang="es-ES"/>
          </a:p>
        </p:txBody>
      </p:sp>
    </p:spTree>
    <p:extLst>
      <p:ext uri="{BB962C8B-B14F-4D97-AF65-F5344CB8AC3E}">
        <p14:creationId xmlns:p14="http://schemas.microsoft.com/office/powerpoint/2010/main" val="17353139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4313628-E3FA-45DE-9F9C-4B78CCDF822E}" type="datetimeFigureOut">
              <a:rPr lang="es-ES" smtClean="0"/>
              <a:t>20/05/2021</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D4C161BA-72FF-4B2B-9E8A-58C9189E93DE}" type="slidenum">
              <a:rPr lang="es-ES" smtClean="0"/>
              <a:t>‹Nº›</a:t>
            </a:fld>
            <a:endParaRPr lang="es-ES"/>
          </a:p>
        </p:txBody>
      </p:sp>
    </p:spTree>
    <p:extLst>
      <p:ext uri="{BB962C8B-B14F-4D97-AF65-F5344CB8AC3E}">
        <p14:creationId xmlns:p14="http://schemas.microsoft.com/office/powerpoint/2010/main" val="41949739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2">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2">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4313628-E3FA-45DE-9F9C-4B78CCDF822E}" type="datetimeFigureOut">
              <a:rPr lang="es-ES" smtClean="0"/>
              <a:t>20/05/2021</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D4C161BA-72FF-4B2B-9E8A-58C9189E93DE}" type="slidenum">
              <a:rPr lang="es-ES" smtClean="0"/>
              <a:t>‹Nº›</a:t>
            </a:fld>
            <a:endParaRPr lang="es-ES"/>
          </a:p>
        </p:txBody>
      </p:sp>
    </p:spTree>
    <p:extLst>
      <p:ext uri="{BB962C8B-B14F-4D97-AF65-F5344CB8AC3E}">
        <p14:creationId xmlns:p14="http://schemas.microsoft.com/office/powerpoint/2010/main" val="16753824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64313628-E3FA-45DE-9F9C-4B78CCDF822E}" type="datetimeFigureOut">
              <a:rPr lang="es-ES" smtClean="0"/>
              <a:t>20/05/2021</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D4C161BA-72FF-4B2B-9E8A-58C9189E93DE}" type="slidenum">
              <a:rPr lang="es-ES" smtClean="0"/>
              <a:t>‹Nº›</a:t>
            </a:fld>
            <a:endParaRPr lang="es-ES"/>
          </a:p>
        </p:txBody>
      </p:sp>
    </p:spTree>
    <p:extLst>
      <p:ext uri="{BB962C8B-B14F-4D97-AF65-F5344CB8AC3E}">
        <p14:creationId xmlns:p14="http://schemas.microsoft.com/office/powerpoint/2010/main" val="12206312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s-ES" dirty="0"/>
          </a:p>
        </p:txBody>
      </p:sp>
      <p:sp>
        <p:nvSpPr>
          <p:cNvPr id="5" name="Marcador de número de diapositiva 2">
            <a:extLst>
              <a:ext uri="{FF2B5EF4-FFF2-40B4-BE49-F238E27FC236}">
                <a16:creationId xmlns:a16="http://schemas.microsoft.com/office/drawing/2014/main" id="{9BEF6A59-5045-4EFA-843E-3413120EF5DA}"/>
              </a:ext>
            </a:extLst>
          </p:cNvPr>
          <p:cNvSpPr txBox="1">
            <a:spLocks/>
          </p:cNvSpPr>
          <p:nvPr userDrawn="1"/>
        </p:nvSpPr>
        <p:spPr>
          <a:xfrm>
            <a:off x="11284490" y="297770"/>
            <a:ext cx="484445" cy="366486"/>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solidFill>
                  <a:srgbClr val="FF0000"/>
                </a:solidFill>
              </a:rPr>
              <a:pPr/>
              <a:t>‹Nº›</a:t>
            </a:fld>
            <a:endParaRPr lang="en-US" dirty="0">
              <a:solidFill>
                <a:srgbClr val="FF0000"/>
              </a:solidFill>
            </a:endParaRPr>
          </a:p>
        </p:txBody>
      </p:sp>
      <p:sp>
        <p:nvSpPr>
          <p:cNvPr id="6" name="Flecha: pentágono 5">
            <a:extLst>
              <a:ext uri="{FF2B5EF4-FFF2-40B4-BE49-F238E27FC236}">
                <a16:creationId xmlns:a16="http://schemas.microsoft.com/office/drawing/2014/main" id="{D3DEAE29-C1A0-4E70-BAC1-03B9D9A96057}"/>
              </a:ext>
            </a:extLst>
          </p:cNvPr>
          <p:cNvSpPr/>
          <p:nvPr userDrawn="1"/>
        </p:nvSpPr>
        <p:spPr>
          <a:xfrm>
            <a:off x="11077575" y="83231"/>
            <a:ext cx="1114425" cy="809625"/>
          </a:xfrm>
          <a:prstGeom prst="homePlate">
            <a:avLst/>
          </a:prstGeom>
          <a:solidFill>
            <a:schemeClr val="accent1">
              <a:alpha val="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6188431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2">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64313628-E3FA-45DE-9F9C-4B78CCDF822E}" type="datetimeFigureOut">
              <a:rPr lang="es-ES" smtClean="0"/>
              <a:t>20/05/2021</a:t>
            </a:fld>
            <a:endParaRPr lang="es-ES"/>
          </a:p>
        </p:txBody>
      </p:sp>
      <p:sp>
        <p:nvSpPr>
          <p:cNvPr id="6" name="Footer Placeholder 5"/>
          <p:cNvSpPr>
            <a:spLocks noGrp="1"/>
          </p:cNvSpPr>
          <p:nvPr>
            <p:ph type="ftr" sz="quarter" idx="11"/>
          </p:nvPr>
        </p:nvSpPr>
        <p:spPr/>
        <p:txBody>
          <a:bodyPr/>
          <a:lstStyle/>
          <a:p>
            <a:endParaRPr lang="es-E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2">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 uri="{28A0092B-C50C-407E-A947-70E740481C1C}">
                    <a14:useLocalDpi xmlns:a14="http://schemas.microsoft.com/office/drawing/2010/main" val="0"/>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D4C161BA-72FF-4B2B-9E8A-58C9189E93DE}" type="slidenum">
              <a:rPr lang="es-ES" smtClean="0"/>
              <a:t>‹Nº›</a:t>
            </a:fld>
            <a:endParaRPr lang="es-ES"/>
          </a:p>
        </p:txBody>
      </p:sp>
    </p:spTree>
    <p:extLst>
      <p:ext uri="{BB962C8B-B14F-4D97-AF65-F5344CB8AC3E}">
        <p14:creationId xmlns:p14="http://schemas.microsoft.com/office/powerpoint/2010/main" val="38254735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2">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lvl1pPr>
              <a:defRPr>
                <a:solidFill>
                  <a:schemeClr val="accent2">
                    <a:lumMod val="75000"/>
                  </a:schemeClr>
                </a:solidFill>
              </a:defRPr>
            </a:lvl1pPr>
          </a:lstStyle>
          <a:p>
            <a:fld id="{64313628-E3FA-45DE-9F9C-4B78CCDF822E}" type="datetimeFigureOut">
              <a:rPr lang="es-ES" smtClean="0"/>
              <a:t>20/05/2021</a:t>
            </a:fld>
            <a:endParaRPr lang="es-E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2">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 uri="{28A0092B-C50C-407E-A947-70E740481C1C}">
                    <a14:useLocalDpi xmlns:a14="http://schemas.microsoft.com/office/drawing/2010/main" val="0"/>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D4C161BA-72FF-4B2B-9E8A-58C9189E93DE}" type="slidenum">
              <a:rPr lang="es-ES" smtClean="0"/>
              <a:t>‹Nº›</a:t>
            </a:fld>
            <a:endParaRPr lang="es-ES"/>
          </a:p>
        </p:txBody>
      </p:sp>
    </p:spTree>
    <p:extLst>
      <p:ext uri="{BB962C8B-B14F-4D97-AF65-F5344CB8AC3E}">
        <p14:creationId xmlns:p14="http://schemas.microsoft.com/office/powerpoint/2010/main" val="397947127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41000">
              <a:schemeClr val="accent1">
                <a:lumMod val="0"/>
                <a:lumOff val="100000"/>
              </a:schemeClr>
            </a:gs>
            <a:gs pos="100000">
              <a:schemeClr val="accent1">
                <a:lumMod val="100000"/>
              </a:schemeClr>
            </a:gs>
          </a:gsLst>
          <a:path path="rect">
            <a:fillToRect l="100000" t="100000"/>
          </a:path>
          <a:tileRect r="-100000" b="-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accent2">
                    <a:lumMod val="50000"/>
                  </a:schemeClr>
                </a:solidFill>
              </a:defRPr>
            </a:lvl1pPr>
          </a:lstStyle>
          <a:p>
            <a:fld id="{64313628-E3FA-45DE-9F9C-4B78CCDF822E}" type="datetimeFigureOut">
              <a:rPr lang="es-ES" smtClean="0"/>
              <a:t>20/05/2021</a:t>
            </a:fld>
            <a:endParaRPr lang="es-E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accent2">
                    <a:lumMod val="50000"/>
                  </a:schemeClr>
                </a:solidFill>
              </a:defRPr>
            </a:lvl1pPr>
          </a:lstStyle>
          <a:p>
            <a:endParaRPr lang="es-E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2">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 uri="{28A0092B-C50C-407E-A947-70E740481C1C}">
                    <a14:useLocalDpi xmlns:a14="http://schemas.microsoft.com/office/drawing/2010/main" val="0"/>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D4C161BA-72FF-4B2B-9E8A-58C9189E93DE}" type="slidenum">
              <a:rPr lang="es-ES" smtClean="0"/>
              <a:t>‹Nº›</a:t>
            </a:fld>
            <a:endParaRPr lang="es-ES"/>
          </a:p>
        </p:txBody>
      </p:sp>
    </p:spTree>
    <p:extLst>
      <p:ext uri="{BB962C8B-B14F-4D97-AF65-F5344CB8AC3E}">
        <p14:creationId xmlns:p14="http://schemas.microsoft.com/office/powerpoint/2010/main" val="4153984768"/>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l" defTabSz="914400" rtl="0" eaLnBrk="1" latinLnBrk="0" hangingPunct="1">
        <a:lnSpc>
          <a:spcPct val="90000"/>
        </a:lnSpc>
        <a:spcBef>
          <a:spcPct val="0"/>
        </a:spcBef>
        <a:buNone/>
        <a:defRPr sz="4800" b="1" kern="1200" cap="none"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2"/>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2"/>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7.xml"/><Relationship Id="rId1" Type="http://schemas.openxmlformats.org/officeDocument/2006/relationships/themeOverride" Target="../theme/themeOverride1.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Layout" Target="../slideLayouts/slideLayout7.xml"/><Relationship Id="rId1" Type="http://schemas.openxmlformats.org/officeDocument/2006/relationships/themeOverride" Target="../theme/themeOverride2.xml"/><Relationship Id="rId5" Type="http://schemas.openxmlformats.org/officeDocument/2006/relationships/image" Target="../media/image27.png"/><Relationship Id="rId4" Type="http://schemas.microsoft.com/office/2007/relationships/hdphoto" Target="../media/hdphoto3.wdp"/></Relationships>
</file>

<file path=ppt/slides/_rels/slide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4.png"/><Relationship Id="rId4" Type="http://schemas.microsoft.com/office/2007/relationships/hdphoto" Target="../media/hdphoto2.wdp"/></Relationships>
</file>

<file path=ppt/slides/_rels/slide2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image" Target="../media/image40.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50.jpeg"/><Relationship Id="rId2" Type="http://schemas.openxmlformats.org/officeDocument/2006/relationships/image" Target="../media/image49.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Layout" Target="../slideLayouts/slideLayout7.xml"/><Relationship Id="rId1" Type="http://schemas.openxmlformats.org/officeDocument/2006/relationships/themeOverride" Target="../theme/themeOverride3.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2.png"/><Relationship Id="rId1" Type="http://schemas.openxmlformats.org/officeDocument/2006/relationships/slideLayout" Target="../slideLayouts/slideLayout7.xml"/><Relationship Id="rId4" Type="http://schemas.openxmlformats.org/officeDocument/2006/relationships/image" Target="../media/image53.jpeg"/></Relationships>
</file>

<file path=ppt/slides/_rels/slide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058" name="Rectangle 76">
            <a:extLst>
              <a:ext uri="{FF2B5EF4-FFF2-40B4-BE49-F238E27FC236}">
                <a16:creationId xmlns:a16="http://schemas.microsoft.com/office/drawing/2014/main" id="{19E301E5-1206-47D0-9CDF-72583D739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AFA31FBE-7948-4384-B68A-75DEFDC49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4" name="Picture 6" descr="🙌 Quedate en... - Universidad Nacional de La Matanza (UNLaM) | Facebook">
            <a:extLst>
              <a:ext uri="{FF2B5EF4-FFF2-40B4-BE49-F238E27FC236}">
                <a16:creationId xmlns:a16="http://schemas.microsoft.com/office/drawing/2014/main" id="{B8A07192-1D6A-4878-BDA2-21AF25223CF3}"/>
              </a:ext>
            </a:extLst>
          </p:cNvPr>
          <p:cNvPicPr>
            <a:picLocks noChangeAspect="1" noChangeArrowheads="1"/>
          </p:cNvPicPr>
          <p:nvPr/>
        </p:nvPicPr>
        <p:blipFill rotWithShape="1">
          <a:blip r:embed="rId3" cstate="screen">
            <a:alphaModFix amt="35000"/>
            <a:extLst>
              <a:ext uri="{28A0092B-C50C-407E-A947-70E740481C1C}">
                <a14:useLocalDpi xmlns:a14="http://schemas.microsoft.com/office/drawing/2010/main" val="0"/>
              </a:ext>
            </a:extLst>
          </a:blip>
          <a:srcRect b="-1"/>
          <a:stretch/>
        </p:blipFill>
        <p:spPr bwMode="auto">
          <a:xfrm>
            <a:off x="641276" y="643467"/>
            <a:ext cx="4013020" cy="270255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F6A0BCF2-FFEA-48E9-9631-DEDA7524C8E3}"/>
              </a:ext>
            </a:extLst>
          </p:cNvPr>
          <p:cNvPicPr>
            <a:picLocks noChangeAspect="1" noChangeArrowheads="1"/>
          </p:cNvPicPr>
          <p:nvPr/>
        </p:nvPicPr>
        <p:blipFill rotWithShape="1">
          <a:blip r:embed="rId4" cstate="screen">
            <a:alphaModFix amt="50000"/>
            <a:extLst>
              <a:ext uri="{28A0092B-C50C-407E-A947-70E740481C1C}">
                <a14:useLocalDpi xmlns:a14="http://schemas.microsoft.com/office/drawing/2010/main" val="0"/>
              </a:ext>
            </a:extLst>
          </a:blip>
          <a:srcRect b="-5"/>
          <a:stretch/>
        </p:blipFill>
        <p:spPr bwMode="auto">
          <a:xfrm>
            <a:off x="981302" y="3575785"/>
            <a:ext cx="2542409" cy="1714724"/>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San Justo; Biblioteca UNLaM Archives | Diario NCO">
            <a:extLst>
              <a:ext uri="{FF2B5EF4-FFF2-40B4-BE49-F238E27FC236}">
                <a16:creationId xmlns:a16="http://schemas.microsoft.com/office/drawing/2014/main" id="{3C9DD12F-B40A-41B7-8BAB-642586BEA2B4}"/>
              </a:ext>
            </a:extLst>
          </p:cNvPr>
          <p:cNvPicPr>
            <a:picLocks noChangeAspect="1" noChangeArrowheads="1"/>
          </p:cNvPicPr>
          <p:nvPr/>
        </p:nvPicPr>
        <p:blipFill>
          <a:blip r:embed="rId5">
            <a:alphaModFix amt="35000"/>
            <a:extLst>
              <a:ext uri="{28A0092B-C50C-407E-A947-70E740481C1C}">
                <a14:useLocalDpi xmlns:a14="http://schemas.microsoft.com/office/drawing/2010/main" val="0"/>
              </a:ext>
            </a:extLst>
          </a:blip>
          <a:srcRect/>
          <a:stretch>
            <a:fillRect/>
          </a:stretch>
        </p:blipFill>
        <p:spPr bwMode="auto">
          <a:xfrm>
            <a:off x="3687975" y="4391021"/>
            <a:ext cx="3189075" cy="179896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10" descr="ExpoProyecto UNLaM">
            <a:extLst>
              <a:ext uri="{FF2B5EF4-FFF2-40B4-BE49-F238E27FC236}">
                <a16:creationId xmlns:a16="http://schemas.microsoft.com/office/drawing/2014/main" id="{C63D3014-ACC8-45C2-B6CE-4E6774A8C21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18635" y="623410"/>
            <a:ext cx="5890864" cy="3624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14994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B14DF270-055F-4607-9F80-ED45B8635C3A}"/>
              </a:ext>
            </a:extLst>
          </p:cNvPr>
          <p:cNvSpPr txBox="1"/>
          <p:nvPr/>
        </p:nvSpPr>
        <p:spPr>
          <a:xfrm>
            <a:off x="664028" y="532050"/>
            <a:ext cx="9603378" cy="3560398"/>
          </a:xfrm>
          <a:prstGeom prst="rect">
            <a:avLst/>
          </a:prstGeom>
          <a:noFill/>
        </p:spPr>
        <p:txBody>
          <a:bodyPr wrap="square">
            <a:spAutoFit/>
          </a:bodyPr>
          <a:lstStyle/>
          <a:p>
            <a:pPr>
              <a:lnSpc>
                <a:spcPct val="107000"/>
              </a:lnSpc>
              <a:spcAft>
                <a:spcPts val="800"/>
              </a:spcAft>
            </a:pPr>
            <a:r>
              <a:rPr lang="es-ES" sz="1800" b="1" dirty="0">
                <a:effectLst/>
                <a:latin typeface="Georgia-Bold"/>
                <a:ea typeface="Calibri" panose="020F0502020204030204" pitchFamily="34" charset="0"/>
                <a:cs typeface="Georgia-Bold"/>
              </a:rPr>
              <a:t>Arquitectura de </a:t>
            </a:r>
            <a:r>
              <a:rPr lang="es-ES" sz="1800" b="1" dirty="0" err="1">
                <a:effectLst/>
                <a:latin typeface="Georgia-Bold"/>
                <a:ea typeface="Calibri" panose="020F0502020204030204" pitchFamily="34" charset="0"/>
                <a:cs typeface="Georgia-Bold"/>
              </a:rPr>
              <a:t>OpenStack</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La arquitectura de </a:t>
            </a:r>
            <a:r>
              <a:rPr lang="es-ES" sz="1800" dirty="0" err="1">
                <a:effectLst/>
                <a:highlight>
                  <a:srgbClr val="C0C0C0"/>
                </a:highlight>
                <a:latin typeface="Georgia" panose="02040502050405020303" pitchFamily="18" charset="0"/>
                <a:ea typeface="Calibri" panose="020F0502020204030204" pitchFamily="34" charset="0"/>
                <a:cs typeface="Georgia" panose="02040502050405020303" pitchFamily="18" charset="0"/>
              </a:rPr>
              <a:t>OpenStack</a:t>
            </a:r>
            <a:r>
              <a:rPr lang="es-ES" sz="1800" dirty="0">
                <a:effectLst/>
                <a:latin typeface="Georgia" panose="02040502050405020303" pitchFamily="18" charset="0"/>
                <a:ea typeface="Calibri" panose="020F0502020204030204" pitchFamily="34" charset="0"/>
                <a:cs typeface="Georgia" panose="02040502050405020303" pitchFamily="18" charset="0"/>
              </a:rPr>
              <a:t> está basada en módulos (proyectos) individuales con una tarea en específico. </a:t>
            </a:r>
          </a:p>
          <a:p>
            <a:pPr>
              <a:lnSpc>
                <a:spcPct val="150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Cada uno de estos módulos está diseñados para trabajar en conjunto con otros, proporcionando un servicio de infraestructura completo. </a:t>
            </a:r>
          </a:p>
          <a:p>
            <a:pPr>
              <a:lnSpc>
                <a:spcPct val="150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La interacción entre los distintos módulos, o también llamado </a:t>
            </a:r>
            <a:r>
              <a:rPr lang="es-ES" sz="1800" dirty="0">
                <a:effectLst/>
                <a:highlight>
                  <a:srgbClr val="C0C0C0"/>
                </a:highlight>
                <a:latin typeface="Georgia" panose="02040502050405020303" pitchFamily="18" charset="0"/>
                <a:ea typeface="Calibri" panose="020F0502020204030204" pitchFamily="34" charset="0"/>
                <a:cs typeface="Georgia" panose="02040502050405020303" pitchFamily="18" charset="0"/>
              </a:rPr>
              <a:t>proyectos de </a:t>
            </a:r>
            <a:r>
              <a:rPr lang="es-ES" sz="1800" dirty="0" err="1">
                <a:effectLst/>
                <a:highlight>
                  <a:srgbClr val="C0C0C0"/>
                </a:highlight>
                <a:latin typeface="Georgia" panose="02040502050405020303" pitchFamily="18" charset="0"/>
                <a:ea typeface="Calibri" panose="020F0502020204030204" pitchFamily="34" charset="0"/>
                <a:cs typeface="Georgia" panose="02040502050405020303" pitchFamily="18" charset="0"/>
              </a:rPr>
              <a:t>OpenStack</a:t>
            </a:r>
            <a:r>
              <a:rPr lang="es-ES" sz="1800" dirty="0">
                <a:effectLst/>
                <a:latin typeface="Georgia" panose="02040502050405020303" pitchFamily="18" charset="0"/>
                <a:ea typeface="Calibri" panose="020F0502020204030204" pitchFamily="34" charset="0"/>
                <a:cs typeface="Georgia" panose="02040502050405020303" pitchFamily="18" charset="0"/>
              </a:rPr>
              <a:t>, se logra mediante </a:t>
            </a:r>
            <a:r>
              <a:rPr lang="es-ES" sz="1800" dirty="0" err="1">
                <a:effectLst/>
                <a:highlight>
                  <a:srgbClr val="C0C0C0"/>
                </a:highlight>
                <a:latin typeface="Georgia" panose="02040502050405020303" pitchFamily="18" charset="0"/>
                <a:ea typeface="Calibri" panose="020F0502020204030204" pitchFamily="34" charset="0"/>
                <a:cs typeface="Georgia" panose="02040502050405020303" pitchFamily="18" charset="0"/>
              </a:rPr>
              <a:t>APIs</a:t>
            </a:r>
            <a:r>
              <a:rPr lang="es-ES" sz="1800" dirty="0">
                <a:effectLst/>
                <a:latin typeface="Georgia" panose="02040502050405020303" pitchFamily="18" charset="0"/>
                <a:ea typeface="Calibri" panose="020F0502020204030204" pitchFamily="34" charset="0"/>
                <a:cs typeface="Georgia" panose="02040502050405020303" pitchFamily="18" charset="0"/>
              </a:rPr>
              <a:t>, estas no sólo logran que los módulos se </a:t>
            </a:r>
            <a:r>
              <a:rPr lang="es-ES" sz="1800" u="sng" dirty="0">
                <a:effectLst/>
                <a:latin typeface="Georgia" panose="02040502050405020303" pitchFamily="18" charset="0"/>
                <a:ea typeface="Calibri" panose="020F0502020204030204" pitchFamily="34" charset="0"/>
                <a:cs typeface="Georgia" panose="02040502050405020303" pitchFamily="18" charset="0"/>
              </a:rPr>
              <a:t>comuniquen entre ellos</a:t>
            </a:r>
            <a:r>
              <a:rPr lang="es-ES" sz="1800" dirty="0">
                <a:effectLst/>
                <a:latin typeface="Georgia" panose="02040502050405020303" pitchFamily="18" charset="0"/>
                <a:ea typeface="Calibri" panose="020F0502020204030204" pitchFamily="34" charset="0"/>
                <a:cs typeface="Georgia" panose="02040502050405020303" pitchFamily="18" charset="0"/>
              </a:rPr>
              <a:t>, sino que también </a:t>
            </a:r>
            <a:r>
              <a:rPr lang="es-ES" sz="1800" u="sng" dirty="0">
                <a:effectLst/>
                <a:latin typeface="Georgia" panose="02040502050405020303" pitchFamily="18" charset="0"/>
                <a:ea typeface="Calibri" panose="020F0502020204030204" pitchFamily="34" charset="0"/>
                <a:cs typeface="Georgia" panose="02040502050405020303" pitchFamily="18" charset="0"/>
              </a:rPr>
              <a:t>logran que los módulos utilicen recursos entre ellos</a:t>
            </a:r>
            <a:r>
              <a:rPr lang="es-ES" sz="1800" dirty="0">
                <a:effectLst/>
                <a:latin typeface="Georgia" panose="02040502050405020303" pitchFamily="18" charset="0"/>
                <a:ea typeface="Calibri" panose="020F0502020204030204" pitchFamily="34" charset="0"/>
                <a:cs typeface="Georgia" panose="02040502050405020303" pitchFamily="18" charset="0"/>
              </a:rPr>
              <a:t>.</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1266" name="Picture 2" descr="Diagrama de bloques de la Arquitectura OPEN STACK [8]. El controlador,... |  Download Scientific Diagram">
            <a:extLst>
              <a:ext uri="{FF2B5EF4-FFF2-40B4-BE49-F238E27FC236}">
                <a16:creationId xmlns:a16="http://schemas.microsoft.com/office/drawing/2014/main" id="{A5C4AEB2-AEC8-49A4-B8B6-A107F881FA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8950" y="4092448"/>
            <a:ext cx="4498812" cy="2662238"/>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554262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descr="Arquitectura de Openstack">
            <a:extLst>
              <a:ext uri="{FF2B5EF4-FFF2-40B4-BE49-F238E27FC236}">
                <a16:creationId xmlns:a16="http://schemas.microsoft.com/office/drawing/2014/main" id="{89E56750-3F3E-45CE-A9A1-5E2BD94C8E1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95960" y="671239"/>
            <a:ext cx="9133840" cy="5453336"/>
          </a:xfrm>
          <a:prstGeom prst="rect">
            <a:avLst/>
          </a:prstGeom>
          <a:ln>
            <a:noFill/>
          </a:ln>
          <a:effectLst>
            <a:softEdge rad="112500"/>
          </a:effectLst>
        </p:spPr>
      </p:pic>
      <p:sp>
        <p:nvSpPr>
          <p:cNvPr id="4" name="CuadroTexto 3">
            <a:extLst>
              <a:ext uri="{FF2B5EF4-FFF2-40B4-BE49-F238E27FC236}">
                <a16:creationId xmlns:a16="http://schemas.microsoft.com/office/drawing/2014/main" id="{C5137719-2BB8-492A-846D-35E00A0B13A8}"/>
              </a:ext>
            </a:extLst>
          </p:cNvPr>
          <p:cNvSpPr txBox="1"/>
          <p:nvPr/>
        </p:nvSpPr>
        <p:spPr>
          <a:xfrm>
            <a:off x="3651069" y="196203"/>
            <a:ext cx="6100354" cy="373949"/>
          </a:xfrm>
          <a:prstGeom prst="rect">
            <a:avLst/>
          </a:prstGeom>
          <a:noFill/>
        </p:spPr>
        <p:txBody>
          <a:bodyPr wrap="square">
            <a:spAutoFit/>
          </a:bodyPr>
          <a:lstStyle/>
          <a:p>
            <a:pPr>
              <a:lnSpc>
                <a:spcPct val="107000"/>
              </a:lnSpc>
              <a:spcAft>
                <a:spcPts val="800"/>
              </a:spcAft>
            </a:pPr>
            <a:r>
              <a:rPr lang="es-ES" sz="1800" b="1" dirty="0">
                <a:effectLst/>
                <a:latin typeface="Georgia-Bold"/>
                <a:ea typeface="Calibri" panose="020F0502020204030204" pitchFamily="34" charset="0"/>
                <a:cs typeface="Georgia-Bold"/>
              </a:rPr>
              <a:t>Arquitectura de </a:t>
            </a:r>
            <a:r>
              <a:rPr lang="es-ES" sz="1800" b="1" dirty="0" err="1">
                <a:effectLst/>
                <a:latin typeface="Georgia-Bold"/>
                <a:ea typeface="Calibri" panose="020F0502020204030204" pitchFamily="34" charset="0"/>
                <a:cs typeface="Georgia-Bold"/>
              </a:rPr>
              <a:t>OpenStack</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3613880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A9AA012C-C07A-45FC-8029-83A09CA6929C}"/>
              </a:ext>
            </a:extLst>
          </p:cNvPr>
          <p:cNvSpPr txBox="1"/>
          <p:nvPr/>
        </p:nvSpPr>
        <p:spPr>
          <a:xfrm>
            <a:off x="389780" y="208214"/>
            <a:ext cx="11412440" cy="6164188"/>
          </a:xfrm>
          <a:prstGeom prst="rect">
            <a:avLst/>
          </a:prstGeom>
          <a:noFill/>
        </p:spPr>
        <p:txBody>
          <a:bodyPr wrap="square">
            <a:spAutoFit/>
          </a:bodyPr>
          <a:lstStyle/>
          <a:p>
            <a:pPr>
              <a:lnSpc>
                <a:spcPct val="150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Diagrama conceptual de lo que se logra a través de las </a:t>
            </a:r>
            <a:r>
              <a:rPr lang="es-ES" sz="1800" dirty="0" err="1">
                <a:effectLst/>
                <a:latin typeface="Georgia" panose="02040502050405020303" pitchFamily="18" charset="0"/>
                <a:ea typeface="Calibri" panose="020F0502020204030204" pitchFamily="34" charset="0"/>
                <a:cs typeface="Georgia" panose="02040502050405020303" pitchFamily="18" charset="0"/>
              </a:rPr>
              <a:t>APIs</a:t>
            </a:r>
            <a:r>
              <a:rPr lang="es-ES" sz="1800" dirty="0">
                <a:effectLst/>
                <a:latin typeface="Georgia" panose="02040502050405020303" pitchFamily="18" charset="0"/>
                <a:ea typeface="Calibri" panose="020F0502020204030204" pitchFamily="34" charset="0"/>
                <a:cs typeface="Georgia" panose="02040502050405020303" pitchFamily="18" charset="0"/>
              </a:rPr>
              <a:t> y del fin en conjunto de los componentes de </a:t>
            </a:r>
            <a:r>
              <a:rPr lang="es-ES" sz="1800" dirty="0" err="1">
                <a:effectLst/>
                <a:latin typeface="Georgia" panose="02040502050405020303" pitchFamily="18" charset="0"/>
                <a:ea typeface="Calibri" panose="020F0502020204030204" pitchFamily="34" charset="0"/>
                <a:cs typeface="Georgia" panose="02040502050405020303" pitchFamily="18" charset="0"/>
              </a:rPr>
              <a:t>OpenStack</a:t>
            </a:r>
            <a:r>
              <a:rPr lang="es-ES" sz="1800" dirty="0">
                <a:effectLst/>
                <a:latin typeface="Georgia" panose="02040502050405020303" pitchFamily="18" charset="0"/>
                <a:ea typeface="Calibri" panose="020F0502020204030204" pitchFamily="34" charset="0"/>
                <a:cs typeface="Georgia" panose="02040502050405020303" pitchFamily="18" charset="0"/>
              </a:rPr>
              <a:t>. </a:t>
            </a:r>
          </a:p>
          <a:p>
            <a:pPr>
              <a:lnSpc>
                <a:spcPct val="150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Se evidencia que:</a:t>
            </a:r>
          </a:p>
          <a:p>
            <a:pPr marL="285750" indent="-285750">
              <a:lnSpc>
                <a:spcPct val="150000"/>
              </a:lnSpc>
              <a:spcAft>
                <a:spcPts val="800"/>
              </a:spcAft>
              <a:buFont typeface="Wingdings" panose="05000000000000000000" pitchFamily="2" charset="2"/>
              <a:buChar char="q"/>
            </a:pPr>
            <a:r>
              <a:rPr lang="es-ES" sz="1800" dirty="0">
                <a:effectLst/>
                <a:latin typeface="ArialMT"/>
                <a:ea typeface="Calibri" panose="020F0502020204030204" pitchFamily="34" charset="0"/>
                <a:cs typeface="ArialMT"/>
              </a:rPr>
              <a:t>• </a:t>
            </a:r>
            <a:r>
              <a:rPr lang="es-ES" sz="1800" dirty="0">
                <a:effectLst/>
                <a:latin typeface="Georgia" panose="02040502050405020303" pitchFamily="18" charset="0"/>
                <a:ea typeface="Calibri" panose="020F0502020204030204" pitchFamily="34" charset="0"/>
                <a:cs typeface="Georgia" panose="02040502050405020303" pitchFamily="18" charset="0"/>
              </a:rPr>
              <a:t>El módulo de </a:t>
            </a:r>
            <a:r>
              <a:rPr lang="es-ES" sz="1800" dirty="0" err="1">
                <a:effectLst/>
                <a:latin typeface="Georgia" panose="02040502050405020303" pitchFamily="18" charset="0"/>
                <a:ea typeface="Calibri" panose="020F0502020204030204" pitchFamily="34" charset="0"/>
                <a:cs typeface="Georgia" panose="02040502050405020303" pitchFamily="18" charset="0"/>
              </a:rPr>
              <a:t>Dashboard</a:t>
            </a:r>
            <a:r>
              <a:rPr lang="es-ES" dirty="0">
                <a:latin typeface="Georgia" panose="02040502050405020303" pitchFamily="18" charset="0"/>
              </a:rPr>
              <a:t> o panel de control</a:t>
            </a:r>
            <a:r>
              <a:rPr lang="es-ES" sz="1800" dirty="0">
                <a:effectLst/>
                <a:latin typeface="Georgia" panose="02040502050405020303" pitchFamily="18" charset="0"/>
                <a:ea typeface="Calibri" panose="020F0502020204030204" pitchFamily="34" charset="0"/>
                <a:cs typeface="Georgia" panose="02040502050405020303" pitchFamily="18" charset="0"/>
              </a:rPr>
              <a:t>, llamado </a:t>
            </a:r>
            <a:r>
              <a:rPr lang="es-ES" sz="1800" dirty="0" err="1">
                <a:effectLst/>
                <a:latin typeface="Georgia" panose="02040502050405020303" pitchFamily="18" charset="0"/>
                <a:ea typeface="Calibri" panose="020F0502020204030204" pitchFamily="34" charset="0"/>
                <a:cs typeface="Georgia" panose="02040502050405020303" pitchFamily="18" charset="0"/>
              </a:rPr>
              <a:t>Horizon</a:t>
            </a:r>
            <a:r>
              <a:rPr lang="es-ES" sz="1800" dirty="0">
                <a:effectLst/>
                <a:latin typeface="Georgia" panose="02040502050405020303" pitchFamily="18" charset="0"/>
                <a:ea typeface="Calibri" panose="020F0502020204030204" pitchFamily="34" charset="0"/>
                <a:cs typeface="Georgia" panose="02040502050405020303" pitchFamily="18" charset="0"/>
              </a:rPr>
              <a:t>, provee una </a:t>
            </a:r>
            <a:r>
              <a:rPr lang="es-ES" sz="1800" u="sng" dirty="0">
                <a:effectLst/>
                <a:latin typeface="Georgia" panose="02040502050405020303" pitchFamily="18" charset="0"/>
                <a:ea typeface="Calibri" panose="020F0502020204030204" pitchFamily="34" charset="0"/>
                <a:cs typeface="Georgia" panose="02040502050405020303" pitchFamily="18" charset="0"/>
              </a:rPr>
              <a:t>interfaz de usuario </a:t>
            </a:r>
            <a:r>
              <a:rPr lang="es-ES" sz="1800" dirty="0">
                <a:effectLst/>
                <a:latin typeface="Georgia" panose="02040502050405020303" pitchFamily="18" charset="0"/>
                <a:ea typeface="Calibri" panose="020F0502020204030204" pitchFamily="34" charset="0"/>
                <a:cs typeface="Georgia" panose="02040502050405020303" pitchFamily="18" charset="0"/>
              </a:rPr>
              <a:t>basada en entorno Web, para la </a:t>
            </a:r>
            <a:r>
              <a:rPr lang="es-ES" sz="1800" u="sng" dirty="0">
                <a:effectLst/>
                <a:latin typeface="Georgia" panose="02040502050405020303" pitchFamily="18" charset="0"/>
                <a:ea typeface="Calibri" panose="020F0502020204030204" pitchFamily="34" charset="0"/>
                <a:cs typeface="Georgia" panose="02040502050405020303" pitchFamily="18" charset="0"/>
              </a:rPr>
              <a:t>configuración y gestión de los servicios de</a:t>
            </a:r>
            <a:r>
              <a:rPr lang="es-ES" sz="1800" dirty="0">
                <a:effectLst/>
                <a:latin typeface="Georgia" panose="02040502050405020303" pitchFamily="18" charset="0"/>
                <a:ea typeface="Calibri" panose="020F0502020204030204" pitchFamily="34" charset="0"/>
                <a:cs typeface="Georgia" panose="02040502050405020303" pitchFamily="18" charset="0"/>
              </a:rPr>
              <a:t>:</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Wingdings" panose="05000000000000000000" pitchFamily="2" charset="2"/>
              <a:buChar char="q"/>
            </a:pPr>
            <a:r>
              <a:rPr lang="es-ES" sz="1800" dirty="0">
                <a:effectLst/>
                <a:latin typeface="Georgia" panose="02040502050405020303" pitchFamily="18" charset="0"/>
                <a:ea typeface="Calibri" panose="020F0502020204030204" pitchFamily="34" charset="0"/>
                <a:cs typeface="Georgia" panose="02040502050405020303" pitchFamily="18" charset="0"/>
              </a:rPr>
              <a:t>Compute, </a:t>
            </a:r>
            <a:r>
              <a:rPr lang="es-ES" sz="1800" dirty="0" err="1">
                <a:effectLst/>
                <a:latin typeface="Georgia" panose="02040502050405020303" pitchFamily="18" charset="0"/>
                <a:ea typeface="Calibri" panose="020F0502020204030204" pitchFamily="34" charset="0"/>
                <a:cs typeface="Georgia" panose="02040502050405020303" pitchFamily="18" charset="0"/>
              </a:rPr>
              <a:t>Image</a:t>
            </a:r>
            <a:r>
              <a:rPr lang="es-ES" sz="1800" dirty="0">
                <a:effectLst/>
                <a:latin typeface="Georgia" panose="02040502050405020303" pitchFamily="18" charset="0"/>
                <a:ea typeface="Calibri" panose="020F0502020204030204" pitchFamily="34" charset="0"/>
                <a:cs typeface="Georgia" panose="02040502050405020303" pitchFamily="18" charset="0"/>
              </a:rPr>
              <a:t>, </a:t>
            </a:r>
            <a:r>
              <a:rPr lang="es-ES" sz="1800" dirty="0" err="1">
                <a:effectLst/>
                <a:latin typeface="Georgia" panose="02040502050405020303" pitchFamily="18" charset="0"/>
                <a:ea typeface="Calibri" panose="020F0502020204030204" pitchFamily="34" charset="0"/>
                <a:cs typeface="Georgia" panose="02040502050405020303" pitchFamily="18" charset="0"/>
              </a:rPr>
              <a:t>Object</a:t>
            </a:r>
            <a:r>
              <a:rPr lang="es-ES" sz="1800" dirty="0">
                <a:effectLst/>
                <a:latin typeface="Georgia" panose="02040502050405020303" pitchFamily="18" charset="0"/>
                <a:ea typeface="Calibri" panose="020F0502020204030204" pitchFamily="34" charset="0"/>
                <a:cs typeface="Georgia" panose="02040502050405020303" pitchFamily="18" charset="0"/>
              </a:rPr>
              <a:t> Store, Network, Block Storage.</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Wingdings" panose="05000000000000000000" pitchFamily="2" charset="2"/>
              <a:buChar char="q"/>
            </a:pPr>
            <a:r>
              <a:rPr lang="es-ES" sz="1800" dirty="0">
                <a:effectLst/>
                <a:latin typeface="ArialMT"/>
                <a:ea typeface="Calibri" panose="020F0502020204030204" pitchFamily="34" charset="0"/>
                <a:cs typeface="ArialMT"/>
              </a:rPr>
              <a:t>• </a:t>
            </a:r>
            <a:r>
              <a:rPr lang="es-ES" sz="1800" dirty="0">
                <a:effectLst/>
                <a:latin typeface="Georgia" panose="02040502050405020303" pitchFamily="18" charset="0"/>
                <a:ea typeface="Calibri" panose="020F0502020204030204" pitchFamily="34" charset="0"/>
                <a:cs typeface="Georgia" panose="02040502050405020303" pitchFamily="18" charset="0"/>
              </a:rPr>
              <a:t>El módulo de Red, llamado </a:t>
            </a:r>
            <a:r>
              <a:rPr lang="es-ES" sz="1800" dirty="0" err="1">
                <a:effectLst/>
                <a:latin typeface="Georgia" panose="02040502050405020303" pitchFamily="18" charset="0"/>
                <a:ea typeface="Calibri" panose="020F0502020204030204" pitchFamily="34" charset="0"/>
                <a:cs typeface="Georgia" panose="02040502050405020303" pitchFamily="18" charset="0"/>
              </a:rPr>
              <a:t>Neutron</a:t>
            </a:r>
            <a:r>
              <a:rPr lang="es-ES" sz="1800" dirty="0">
                <a:effectLst/>
                <a:latin typeface="Georgia" panose="02040502050405020303" pitchFamily="18" charset="0"/>
                <a:ea typeface="Calibri" panose="020F0502020204030204" pitchFamily="34" charset="0"/>
                <a:cs typeface="Georgia" panose="02040502050405020303" pitchFamily="18" charset="0"/>
              </a:rPr>
              <a:t>, </a:t>
            </a:r>
            <a:r>
              <a:rPr lang="es-ES" sz="1800" u="sng" dirty="0">
                <a:effectLst/>
                <a:latin typeface="Georgia" panose="02040502050405020303" pitchFamily="18" charset="0"/>
                <a:ea typeface="Calibri" panose="020F0502020204030204" pitchFamily="34" charset="0"/>
                <a:cs typeface="Georgia" panose="02040502050405020303" pitchFamily="18" charset="0"/>
              </a:rPr>
              <a:t>provee conectividad para el servicio de Compute</a:t>
            </a:r>
            <a:r>
              <a:rPr lang="es-ES" sz="1800" dirty="0">
                <a:effectLst/>
                <a:latin typeface="Georgia" panose="02040502050405020303" pitchFamily="18" charset="0"/>
                <a:ea typeface="Calibri" panose="020F0502020204030204" pitchFamily="34" charset="0"/>
                <a:cs typeface="Georgia" panose="02040502050405020303" pitchFamily="18" charset="0"/>
              </a:rPr>
              <a:t>.</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Wingdings" panose="05000000000000000000" pitchFamily="2" charset="2"/>
              <a:buChar char="q"/>
            </a:pPr>
            <a:r>
              <a:rPr lang="es-ES" sz="1800" dirty="0">
                <a:effectLst/>
                <a:latin typeface="ArialMT"/>
                <a:ea typeface="Calibri" panose="020F0502020204030204" pitchFamily="34" charset="0"/>
                <a:cs typeface="ArialMT"/>
              </a:rPr>
              <a:t>• </a:t>
            </a:r>
            <a:r>
              <a:rPr lang="es-ES" sz="1800" dirty="0">
                <a:effectLst/>
                <a:latin typeface="Georgia" panose="02040502050405020303" pitchFamily="18" charset="0"/>
                <a:ea typeface="Calibri" panose="020F0502020204030204" pitchFamily="34" charset="0"/>
                <a:cs typeface="Georgia" panose="02040502050405020303" pitchFamily="18" charset="0"/>
              </a:rPr>
              <a:t>El módulo de Identidad, llamado Keystone, se encarga de proveer </a:t>
            </a:r>
            <a:r>
              <a:rPr lang="es-ES" sz="1800" u="sng" dirty="0">
                <a:effectLst/>
                <a:latin typeface="Georgia" panose="02040502050405020303" pitchFamily="18" charset="0"/>
                <a:ea typeface="Calibri" panose="020F0502020204030204" pitchFamily="34" charset="0"/>
                <a:cs typeface="Georgia" panose="02040502050405020303" pitchFamily="18" charset="0"/>
              </a:rPr>
              <a:t>autenticación para todos los servicios</a:t>
            </a:r>
            <a:r>
              <a:rPr lang="es-ES" sz="1800" dirty="0">
                <a:effectLst/>
                <a:latin typeface="Georgia" panose="02040502050405020303" pitchFamily="18" charset="0"/>
                <a:ea typeface="Calibri" panose="020F0502020204030204" pitchFamily="34" charset="0"/>
                <a:cs typeface="Georgia" panose="02040502050405020303" pitchFamily="18" charset="0"/>
              </a:rPr>
              <a:t>, esto debido a que puede que no todos los servicios tengan acceso a otros.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Wingdings" panose="05000000000000000000" pitchFamily="2" charset="2"/>
              <a:buChar char="q"/>
            </a:pPr>
            <a:r>
              <a:rPr lang="es-ES" sz="1800" dirty="0">
                <a:effectLst/>
                <a:latin typeface="ArialMT"/>
                <a:ea typeface="Calibri" panose="020F0502020204030204" pitchFamily="34" charset="0"/>
                <a:cs typeface="ArialMT"/>
              </a:rPr>
              <a:t>• </a:t>
            </a:r>
            <a:r>
              <a:rPr lang="es-ES" sz="1800" dirty="0">
                <a:effectLst/>
                <a:latin typeface="Georgia" panose="02040502050405020303" pitchFamily="18" charset="0"/>
                <a:ea typeface="Calibri" panose="020F0502020204030204" pitchFamily="34" charset="0"/>
                <a:cs typeface="Georgia" panose="02040502050405020303" pitchFamily="18" charset="0"/>
              </a:rPr>
              <a:t>El módulo de Imagen, llamado </a:t>
            </a:r>
            <a:r>
              <a:rPr lang="es-ES" sz="1800" dirty="0" err="1">
                <a:effectLst/>
                <a:latin typeface="Georgia" panose="02040502050405020303" pitchFamily="18" charset="0"/>
                <a:ea typeface="Calibri" panose="020F0502020204030204" pitchFamily="34" charset="0"/>
                <a:cs typeface="Georgia" panose="02040502050405020303" pitchFamily="18" charset="0"/>
              </a:rPr>
              <a:t>Glance</a:t>
            </a:r>
            <a:r>
              <a:rPr lang="es-ES" sz="1800" dirty="0">
                <a:effectLst/>
                <a:latin typeface="Georgia" panose="02040502050405020303" pitchFamily="18" charset="0"/>
                <a:ea typeface="Calibri" panose="020F0502020204030204" pitchFamily="34" charset="0"/>
                <a:cs typeface="Georgia" panose="02040502050405020303" pitchFamily="18" charset="0"/>
              </a:rPr>
              <a:t> </a:t>
            </a:r>
            <a:r>
              <a:rPr lang="es-ES" sz="1800" u="sng" dirty="0">
                <a:effectLst/>
                <a:latin typeface="Georgia" panose="02040502050405020303" pitchFamily="18" charset="0"/>
                <a:ea typeface="Calibri" panose="020F0502020204030204" pitchFamily="34" charset="0"/>
                <a:cs typeface="Georgia" panose="02040502050405020303" pitchFamily="18" charset="0"/>
              </a:rPr>
              <a:t>almacena Imágenes </a:t>
            </a:r>
            <a:r>
              <a:rPr lang="es-ES" sz="1800" dirty="0">
                <a:effectLst/>
                <a:latin typeface="Georgia" panose="02040502050405020303" pitchFamily="18" charset="0"/>
                <a:ea typeface="Calibri" panose="020F0502020204030204" pitchFamily="34" charset="0"/>
                <a:cs typeface="Georgia" panose="02040502050405020303" pitchFamily="18" charset="0"/>
              </a:rPr>
              <a:t>las cuales pueden utilizar el </a:t>
            </a:r>
            <a:r>
              <a:rPr lang="es-ES" sz="1800" dirty="0" err="1">
                <a:effectLst/>
                <a:latin typeface="Georgia" panose="02040502050405020303" pitchFamily="18" charset="0"/>
                <a:ea typeface="Calibri" panose="020F0502020204030204" pitchFamily="34" charset="0"/>
                <a:cs typeface="Georgia" panose="02040502050405020303" pitchFamily="18" charset="0"/>
              </a:rPr>
              <a:t>Object</a:t>
            </a:r>
            <a:r>
              <a:rPr lang="es-ES" sz="1800" dirty="0">
                <a:effectLst/>
                <a:latin typeface="Georgia" panose="02040502050405020303" pitchFamily="18" charset="0"/>
                <a:ea typeface="Calibri" panose="020F0502020204030204" pitchFamily="34" charset="0"/>
                <a:cs typeface="Georgia" panose="02040502050405020303" pitchFamily="18" charset="0"/>
              </a:rPr>
              <a:t> Store, llamado Swift, como servicio para realizar la tarea.</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Aft>
                <a:spcPts val="800"/>
              </a:spcAft>
              <a:buFont typeface="Wingdings" panose="05000000000000000000" pitchFamily="2" charset="2"/>
              <a:buChar char="q"/>
            </a:pPr>
            <a:r>
              <a:rPr lang="es-ES" sz="1800" dirty="0">
                <a:effectLst/>
                <a:latin typeface="Georgia" panose="02040502050405020303" pitchFamily="18" charset="0"/>
                <a:ea typeface="Calibri" panose="020F0502020204030204" pitchFamily="34" charset="0"/>
                <a:cs typeface="Georgia" panose="02040502050405020303" pitchFamily="18" charset="0"/>
              </a:rPr>
              <a:t>La arquitectura lógica es evidentemente más compleja, dado que trata de plasmar en una sola </a:t>
            </a:r>
            <a:r>
              <a:rPr lang="es-ES" sz="1800" u="sng" dirty="0">
                <a:effectLst/>
                <a:latin typeface="Georgia" panose="02040502050405020303" pitchFamily="18" charset="0"/>
                <a:ea typeface="Calibri" panose="020F0502020204030204" pitchFamily="34" charset="0"/>
                <a:cs typeface="Georgia" panose="02040502050405020303" pitchFamily="18" charset="0"/>
              </a:rPr>
              <a:t>imagen el funcionamiento lógico de todos los proyectos </a:t>
            </a:r>
            <a:r>
              <a:rPr lang="es-ES" sz="1800" dirty="0">
                <a:effectLst/>
                <a:latin typeface="Georgia" panose="02040502050405020303" pitchFamily="18" charset="0"/>
                <a:ea typeface="Calibri" panose="020F0502020204030204" pitchFamily="34" charset="0"/>
                <a:cs typeface="Georgia" panose="02040502050405020303" pitchFamily="18" charset="0"/>
              </a:rPr>
              <a:t>que contiene </a:t>
            </a:r>
            <a:r>
              <a:rPr lang="es-ES" sz="1800" dirty="0" err="1">
                <a:effectLst/>
                <a:latin typeface="Georgia" panose="02040502050405020303" pitchFamily="18" charset="0"/>
                <a:ea typeface="Calibri" panose="020F0502020204030204" pitchFamily="34" charset="0"/>
                <a:cs typeface="Georgia" panose="02040502050405020303" pitchFamily="18" charset="0"/>
              </a:rPr>
              <a:t>OpenStack</a:t>
            </a:r>
            <a:r>
              <a:rPr lang="es-ES" sz="1800" dirty="0">
                <a:effectLst/>
                <a:latin typeface="Georgia" panose="02040502050405020303" pitchFamily="18" charset="0"/>
                <a:ea typeface="Calibri" panose="020F0502020204030204" pitchFamily="34" charset="0"/>
                <a:cs typeface="Georgia" panose="02040502050405020303" pitchFamily="18" charset="0"/>
              </a:rPr>
              <a:t>, como se muestra en la Figura </a:t>
            </a:r>
            <a:endParaRPr lang="es-ES" dirty="0"/>
          </a:p>
        </p:txBody>
      </p:sp>
      <p:pic>
        <p:nvPicPr>
          <p:cNvPr id="12290" name="Picture 2" descr="Despliegue de arquitectura cloud basada en OpenStack sobre CentOS:  Despliegue de una arquitectura cloud basada en OpenStack y su integración  con Chef sobre CentOs (Spanish Edition): Cobos Domínguez, Antonio:  9783330096882: Amazon.com: Books">
            <a:extLst>
              <a:ext uri="{FF2B5EF4-FFF2-40B4-BE49-F238E27FC236}">
                <a16:creationId xmlns:a16="http://schemas.microsoft.com/office/drawing/2014/main" id="{B3C8F406-57DF-48E7-94CF-A9AC6465C476}"/>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10821334" y="4772025"/>
            <a:ext cx="1370666" cy="2009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711042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541D2196-F095-4D90-AC4E-45B8216898EA}"/>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242" y="138111"/>
            <a:ext cx="10224407" cy="6581775"/>
          </a:xfrm>
          <a:prstGeom prst="rect">
            <a:avLst/>
          </a:prstGeom>
          <a:ln>
            <a:noFill/>
          </a:ln>
          <a:effectLst>
            <a:softEdge rad="112500"/>
          </a:effectLst>
        </p:spPr>
      </p:pic>
      <p:sp>
        <p:nvSpPr>
          <p:cNvPr id="3" name="CuadroTexto 2">
            <a:extLst>
              <a:ext uri="{FF2B5EF4-FFF2-40B4-BE49-F238E27FC236}">
                <a16:creationId xmlns:a16="http://schemas.microsoft.com/office/drawing/2014/main" id="{684143EA-3627-4DCB-80D4-40661C6F80F6}"/>
              </a:ext>
            </a:extLst>
          </p:cNvPr>
          <p:cNvSpPr txBox="1"/>
          <p:nvPr/>
        </p:nvSpPr>
        <p:spPr>
          <a:xfrm>
            <a:off x="8111218" y="6042471"/>
            <a:ext cx="6100354" cy="373757"/>
          </a:xfrm>
          <a:prstGeom prst="rect">
            <a:avLst/>
          </a:prstGeom>
          <a:noFill/>
        </p:spPr>
        <p:txBody>
          <a:bodyPr wrap="square">
            <a:spAutoFit/>
          </a:bodyPr>
          <a:lstStyle/>
          <a:p>
            <a:pPr>
              <a:lnSpc>
                <a:spcPct val="107000"/>
              </a:lnSpc>
              <a:spcAft>
                <a:spcPts val="800"/>
              </a:spcAft>
            </a:pPr>
            <a:r>
              <a:rPr lang="es-ES" sz="1800" dirty="0">
                <a:effectLst/>
                <a:latin typeface="Cambria" panose="02040503050406030204" pitchFamily="18" charset="0"/>
                <a:ea typeface="Calibri" panose="020F0502020204030204" pitchFamily="34" charset="0"/>
                <a:cs typeface="Cambria" panose="02040503050406030204" pitchFamily="18" charset="0"/>
              </a:rPr>
              <a:t>Diagrama lógico de </a:t>
            </a:r>
            <a:r>
              <a:rPr lang="es-ES" sz="1800" dirty="0" err="1">
                <a:effectLst/>
                <a:latin typeface="Cambria" panose="02040503050406030204" pitchFamily="18" charset="0"/>
                <a:ea typeface="Calibri" panose="020F0502020204030204" pitchFamily="34" charset="0"/>
                <a:cs typeface="Cambria" panose="02040503050406030204" pitchFamily="18" charset="0"/>
              </a:rPr>
              <a:t>OpenStack</a:t>
            </a:r>
            <a:endParaRPr lang="es-ES"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3314" name="Picture 2" descr="Arquitectura de nubes privadas con OpenStack - YouTube">
            <a:extLst>
              <a:ext uri="{FF2B5EF4-FFF2-40B4-BE49-F238E27FC236}">
                <a16:creationId xmlns:a16="http://schemas.microsoft.com/office/drawing/2014/main" id="{DAA4E541-8D73-48D5-82C2-39D93F3020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1875" y="491679"/>
            <a:ext cx="2912533" cy="16383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064691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2">
            <a:extLst>
              <a:ext uri="{FF2B5EF4-FFF2-40B4-BE49-F238E27FC236}">
                <a16:creationId xmlns:a16="http://schemas.microsoft.com/office/drawing/2014/main" id="{AE20707D-5841-41A3-B3F5-FD5979CAE6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86C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4">
            <a:extLst>
              <a:ext uri="{FF2B5EF4-FFF2-40B4-BE49-F238E27FC236}">
                <a16:creationId xmlns:a16="http://schemas.microsoft.com/office/drawing/2014/main" id="{C9F05012-3070-48EC-BC58-E908A8D70B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999"/>
          </a:xfrm>
          <a:prstGeom prst="rect">
            <a:avLst/>
          </a:prstGeom>
          <a:blipFill dpi="0" rotWithShape="1">
            <a:blip r:embed="rId3">
              <a:alphaModFix amt="50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16">
            <a:extLst>
              <a:ext uri="{FF2B5EF4-FFF2-40B4-BE49-F238E27FC236}">
                <a16:creationId xmlns:a16="http://schemas.microsoft.com/office/drawing/2014/main" id="{33EAD004-AB0B-4352-9991-A040EA93DF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upo 2">
            <a:extLst>
              <a:ext uri="{FF2B5EF4-FFF2-40B4-BE49-F238E27FC236}">
                <a16:creationId xmlns:a16="http://schemas.microsoft.com/office/drawing/2014/main" id="{52A53256-B0ED-4259-9BB3-8B7A26FAADDD}"/>
              </a:ext>
            </a:extLst>
          </p:cNvPr>
          <p:cNvGrpSpPr/>
          <p:nvPr/>
        </p:nvGrpSpPr>
        <p:grpSpPr>
          <a:xfrm>
            <a:off x="643467" y="643467"/>
            <a:ext cx="10905066" cy="5571066"/>
            <a:chOff x="643467" y="643467"/>
            <a:chExt cx="10905066" cy="5571066"/>
          </a:xfrm>
        </p:grpSpPr>
        <p:pic>
          <p:nvPicPr>
            <p:cNvPr id="8" name="Imagen 7" descr="Interfaz de usuario gráfica, Aplicación&#10;&#10;Descripción generada automáticamente">
              <a:extLst>
                <a:ext uri="{FF2B5EF4-FFF2-40B4-BE49-F238E27FC236}">
                  <a16:creationId xmlns:a16="http://schemas.microsoft.com/office/drawing/2014/main" id="{FBAC1B50-D7DB-4CF7-94E8-9BD4DEE19B1F}"/>
                </a:ext>
              </a:extLst>
            </p:cNvPr>
            <p:cNvPicPr/>
            <p:nvPr/>
          </p:nvPicPr>
          <p:blipFill rotWithShape="1">
            <a:blip r:embed="rId5"/>
            <a:srcRect r="1" b="10375"/>
            <a:stretch/>
          </p:blipFill>
          <p:spPr>
            <a:xfrm>
              <a:off x="643467" y="643467"/>
              <a:ext cx="10905066" cy="5571066"/>
            </a:xfrm>
            <a:prstGeom prst="rect">
              <a:avLst/>
            </a:prstGeom>
          </p:spPr>
        </p:pic>
        <p:sp>
          <p:nvSpPr>
            <p:cNvPr id="2" name="Rectángulo 1">
              <a:extLst>
                <a:ext uri="{FF2B5EF4-FFF2-40B4-BE49-F238E27FC236}">
                  <a16:creationId xmlns:a16="http://schemas.microsoft.com/office/drawing/2014/main" id="{78BC82F6-32A4-41A8-A241-2968FE989883}"/>
                </a:ext>
              </a:extLst>
            </p:cNvPr>
            <p:cNvSpPr/>
            <p:nvPr/>
          </p:nvSpPr>
          <p:spPr>
            <a:xfrm>
              <a:off x="9286875" y="933450"/>
              <a:ext cx="179070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1427684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474256D0-9CB3-4A69-A38D-BE41A63F749A}"/>
              </a:ext>
            </a:extLst>
          </p:cNvPr>
          <p:cNvGrpSpPr/>
          <p:nvPr/>
        </p:nvGrpSpPr>
        <p:grpSpPr>
          <a:xfrm>
            <a:off x="1083627" y="910271"/>
            <a:ext cx="9157653" cy="5821455"/>
            <a:chOff x="1083627" y="910272"/>
            <a:chExt cx="8212773" cy="5147628"/>
          </a:xfrm>
        </p:grpSpPr>
        <p:pic>
          <p:nvPicPr>
            <p:cNvPr id="2" name="Imagen 1">
              <a:extLst>
                <a:ext uri="{FF2B5EF4-FFF2-40B4-BE49-F238E27FC236}">
                  <a16:creationId xmlns:a16="http://schemas.microsoft.com/office/drawing/2014/main" id="{DE5F8016-69A7-4EFE-885C-547E01049AC6}"/>
                </a:ext>
              </a:extLst>
            </p:cNvPr>
            <p:cNvPicPr/>
            <p:nvPr/>
          </p:nvPicPr>
          <p:blipFill rotWithShape="1">
            <a:blip r:embed="rId2"/>
            <a:srcRect l="27689" t="18584" r="13970" b="21455"/>
            <a:stretch/>
          </p:blipFill>
          <p:spPr bwMode="auto">
            <a:xfrm>
              <a:off x="1083627" y="910272"/>
              <a:ext cx="8212773" cy="5147628"/>
            </a:xfrm>
            <a:prstGeom prst="rect">
              <a:avLst/>
            </a:prstGeom>
            <a:ln>
              <a:noFill/>
            </a:ln>
            <a:effectLst>
              <a:softEdge rad="112500"/>
            </a:effectLst>
            <a:extLst>
              <a:ext uri="{53640926-AAD7-44D8-BBD7-CCE9431645EC}">
                <a14:shadowObscured xmlns:a14="http://schemas.microsoft.com/office/drawing/2010/main"/>
              </a:ext>
            </a:extLst>
          </p:spPr>
        </p:pic>
        <p:sp>
          <p:nvSpPr>
            <p:cNvPr id="3" name="Rectángulo 2">
              <a:extLst>
                <a:ext uri="{FF2B5EF4-FFF2-40B4-BE49-F238E27FC236}">
                  <a16:creationId xmlns:a16="http://schemas.microsoft.com/office/drawing/2014/main" id="{CEF5EDF2-E2EF-40A9-9A4C-F00850AFA106}"/>
                </a:ext>
              </a:extLst>
            </p:cNvPr>
            <p:cNvSpPr/>
            <p:nvPr/>
          </p:nvSpPr>
          <p:spPr>
            <a:xfrm>
              <a:off x="7505700" y="1143000"/>
              <a:ext cx="1352550" cy="4762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30987165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C4989A0B-0D67-4CD0-86D7-930F64ED8EF9}"/>
              </a:ext>
            </a:extLst>
          </p:cNvPr>
          <p:cNvGrpSpPr/>
          <p:nvPr/>
        </p:nvGrpSpPr>
        <p:grpSpPr>
          <a:xfrm>
            <a:off x="656771" y="1101544"/>
            <a:ext cx="9762490" cy="5237480"/>
            <a:chOff x="848360" y="1153795"/>
            <a:chExt cx="9762490" cy="5237480"/>
          </a:xfrm>
        </p:grpSpPr>
        <p:pic>
          <p:nvPicPr>
            <p:cNvPr id="2" name="Imagen 1">
              <a:extLst>
                <a:ext uri="{FF2B5EF4-FFF2-40B4-BE49-F238E27FC236}">
                  <a16:creationId xmlns:a16="http://schemas.microsoft.com/office/drawing/2014/main" id="{129800DD-F5E6-49B9-A26E-DAE107C61853}"/>
                </a:ext>
              </a:extLst>
            </p:cNvPr>
            <p:cNvPicPr/>
            <p:nvPr/>
          </p:nvPicPr>
          <p:blipFill rotWithShape="1">
            <a:blip r:embed="rId2"/>
            <a:srcRect l="27097" t="17798" r="12958" b="21984"/>
            <a:stretch/>
          </p:blipFill>
          <p:spPr bwMode="auto">
            <a:xfrm>
              <a:off x="848360" y="1153795"/>
              <a:ext cx="9762490" cy="5237480"/>
            </a:xfrm>
            <a:prstGeom prst="rect">
              <a:avLst/>
            </a:prstGeom>
            <a:ln>
              <a:noFill/>
            </a:ln>
            <a:effectLst>
              <a:softEdge rad="112500"/>
            </a:effectLst>
            <a:extLst>
              <a:ext uri="{53640926-AAD7-44D8-BBD7-CCE9431645EC}">
                <a14:shadowObscured xmlns:a14="http://schemas.microsoft.com/office/drawing/2010/main"/>
              </a:ext>
            </a:extLst>
          </p:spPr>
        </p:pic>
        <p:sp>
          <p:nvSpPr>
            <p:cNvPr id="3" name="Rectángulo 2">
              <a:extLst>
                <a:ext uri="{FF2B5EF4-FFF2-40B4-BE49-F238E27FC236}">
                  <a16:creationId xmlns:a16="http://schemas.microsoft.com/office/drawing/2014/main" id="{F54AA74C-3BF4-44EA-ADC9-E90C53AB2B21}"/>
                </a:ext>
              </a:extLst>
            </p:cNvPr>
            <p:cNvSpPr/>
            <p:nvPr/>
          </p:nvSpPr>
          <p:spPr>
            <a:xfrm>
              <a:off x="8458200" y="1457325"/>
              <a:ext cx="1495425" cy="5238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20576231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E3ED4ACD-0269-4E59-B754-1C6086D32954}"/>
              </a:ext>
            </a:extLst>
          </p:cNvPr>
          <p:cNvGrpSpPr/>
          <p:nvPr/>
        </p:nvGrpSpPr>
        <p:grpSpPr>
          <a:xfrm>
            <a:off x="1076007" y="946149"/>
            <a:ext cx="9087168" cy="5083175"/>
            <a:chOff x="1076007" y="946149"/>
            <a:chExt cx="9087168" cy="5083175"/>
          </a:xfrm>
        </p:grpSpPr>
        <p:pic>
          <p:nvPicPr>
            <p:cNvPr id="2" name="Imagen 1">
              <a:extLst>
                <a:ext uri="{FF2B5EF4-FFF2-40B4-BE49-F238E27FC236}">
                  <a16:creationId xmlns:a16="http://schemas.microsoft.com/office/drawing/2014/main" id="{3B054306-E648-4AD5-96E1-C35EEF0D258D}"/>
                </a:ext>
              </a:extLst>
            </p:cNvPr>
            <p:cNvPicPr/>
            <p:nvPr/>
          </p:nvPicPr>
          <p:blipFill rotWithShape="1">
            <a:blip r:embed="rId2"/>
            <a:srcRect l="27250" t="17310" r="13385" b="21966"/>
            <a:stretch/>
          </p:blipFill>
          <p:spPr bwMode="auto">
            <a:xfrm>
              <a:off x="1076007" y="946149"/>
              <a:ext cx="9087168" cy="5083175"/>
            </a:xfrm>
            <a:prstGeom prst="rect">
              <a:avLst/>
            </a:prstGeom>
            <a:ln>
              <a:noFill/>
            </a:ln>
            <a:effectLst>
              <a:softEdge rad="112500"/>
            </a:effectLst>
            <a:extLst>
              <a:ext uri="{53640926-AAD7-44D8-BBD7-CCE9431645EC}">
                <a14:shadowObscured xmlns:a14="http://schemas.microsoft.com/office/drawing/2010/main"/>
              </a:ext>
            </a:extLst>
          </p:spPr>
        </p:pic>
        <p:sp>
          <p:nvSpPr>
            <p:cNvPr id="3" name="Rectángulo 2">
              <a:extLst>
                <a:ext uri="{FF2B5EF4-FFF2-40B4-BE49-F238E27FC236}">
                  <a16:creationId xmlns:a16="http://schemas.microsoft.com/office/drawing/2014/main" id="{94F3E8E3-C925-4738-9057-BF3CBCF57B45}"/>
                </a:ext>
              </a:extLst>
            </p:cNvPr>
            <p:cNvSpPr/>
            <p:nvPr/>
          </p:nvSpPr>
          <p:spPr>
            <a:xfrm>
              <a:off x="8142514" y="1314994"/>
              <a:ext cx="1515292" cy="4963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31249479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DDA91925-B4DF-4D14-8F75-A5117482E534}"/>
              </a:ext>
            </a:extLst>
          </p:cNvPr>
          <p:cNvSpPr txBox="1"/>
          <p:nvPr/>
        </p:nvSpPr>
        <p:spPr>
          <a:xfrm>
            <a:off x="864324" y="1383400"/>
            <a:ext cx="8131629" cy="3417730"/>
          </a:xfrm>
          <a:prstGeom prst="rect">
            <a:avLst/>
          </a:prstGeom>
          <a:noFill/>
        </p:spPr>
        <p:txBody>
          <a:bodyPr wrap="square">
            <a:spAutoFit/>
          </a:bodyPr>
          <a:lstStyle/>
          <a:p>
            <a:pPr marL="285750" indent="-285750">
              <a:lnSpc>
                <a:spcPct val="150000"/>
              </a:lnSpc>
              <a:spcAft>
                <a:spcPts val="1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AWS ofrece </a:t>
            </a:r>
            <a:r>
              <a:rPr lang="es-ES" sz="1800" b="1"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flexibilidad</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Su entorno de AWS puede volver a configurarse y actualizarse </a:t>
            </a:r>
            <a:r>
              <a:rPr lang="es-ES" sz="1800" b="1"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bajo demanda</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escalarse de forma ascendente o descendente automáticamente para cumplir con los patrones de uso y optimizar el gasto, o bien,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cerrarse de forma temporal o permanente</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t>
            </a:r>
          </a:p>
          <a:p>
            <a:pPr marL="285750" indent="-285750">
              <a:lnSpc>
                <a:spcPct val="150000"/>
              </a:lnSpc>
              <a:spcAft>
                <a:spcPts val="1800"/>
              </a:spcAft>
              <a:buFont typeface="Wingdings" panose="05000000000000000000" pitchFamily="2" charset="2"/>
              <a:buChar char="q"/>
            </a:pPr>
            <a:endPar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endParaRPr>
          </a:p>
          <a:p>
            <a:pPr marL="285750" indent="-285750">
              <a:lnSpc>
                <a:spcPct val="150000"/>
              </a:lnSpc>
              <a:spcAft>
                <a:spcPts val="1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La facturación de los servicios de AWS se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convierte en un gasto operativo en lugar de un gasto de capital.</a:t>
            </a:r>
            <a:endParaRPr lang="es-ES" sz="1400" u="sng"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743573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B626DB88-D96D-4F88-B15F-B220CB78D852}"/>
              </a:ext>
            </a:extLst>
          </p:cNvPr>
          <p:cNvGrpSpPr/>
          <p:nvPr/>
        </p:nvGrpSpPr>
        <p:grpSpPr>
          <a:xfrm>
            <a:off x="846319" y="880654"/>
            <a:ext cx="9214258" cy="5514975"/>
            <a:chOff x="1072742" y="1028699"/>
            <a:chExt cx="9214258" cy="5514975"/>
          </a:xfrm>
        </p:grpSpPr>
        <p:pic>
          <p:nvPicPr>
            <p:cNvPr id="2" name="Imagen 1">
              <a:extLst>
                <a:ext uri="{FF2B5EF4-FFF2-40B4-BE49-F238E27FC236}">
                  <a16:creationId xmlns:a16="http://schemas.microsoft.com/office/drawing/2014/main" id="{57487D54-878B-4C18-9C1D-F706FF8C3B2B}"/>
                </a:ext>
              </a:extLst>
            </p:cNvPr>
            <p:cNvPicPr/>
            <p:nvPr/>
          </p:nvPicPr>
          <p:blipFill rotWithShape="1">
            <a:blip r:embed="rId2"/>
            <a:srcRect l="30198" t="18846" r="16620" b="22518"/>
            <a:stretch/>
          </p:blipFill>
          <p:spPr bwMode="auto">
            <a:xfrm>
              <a:off x="1072742" y="1028699"/>
              <a:ext cx="9214258" cy="5514975"/>
            </a:xfrm>
            <a:prstGeom prst="rect">
              <a:avLst/>
            </a:prstGeom>
            <a:ln>
              <a:noFill/>
            </a:ln>
            <a:effectLst>
              <a:softEdge rad="112500"/>
            </a:effectLst>
            <a:extLst>
              <a:ext uri="{53640926-AAD7-44D8-BBD7-CCE9431645EC}">
                <a14:shadowObscured xmlns:a14="http://schemas.microsoft.com/office/drawing/2010/main"/>
              </a:ext>
            </a:extLst>
          </p:spPr>
        </p:pic>
        <p:sp>
          <p:nvSpPr>
            <p:cNvPr id="3" name="Rectángulo 2">
              <a:extLst>
                <a:ext uri="{FF2B5EF4-FFF2-40B4-BE49-F238E27FC236}">
                  <a16:creationId xmlns:a16="http://schemas.microsoft.com/office/drawing/2014/main" id="{74E871C0-52F7-498B-AD34-532D4354851C}"/>
                </a:ext>
              </a:extLst>
            </p:cNvPr>
            <p:cNvSpPr/>
            <p:nvPr/>
          </p:nvSpPr>
          <p:spPr>
            <a:xfrm>
              <a:off x="8086725" y="1285875"/>
              <a:ext cx="1228725" cy="4286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22042436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70">
            <a:extLst>
              <a:ext uri="{FF2B5EF4-FFF2-40B4-BE49-F238E27FC236}">
                <a16:creationId xmlns:a16="http://schemas.microsoft.com/office/drawing/2014/main" id="{49E0B9D1-F33A-4436-BF3F-07919D158B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ervidor en la nube : ahorra dinero y salva las finanzas de tu empresa. |  Coresa IT">
            <a:extLst>
              <a:ext uri="{FF2B5EF4-FFF2-40B4-BE49-F238E27FC236}">
                <a16:creationId xmlns:a16="http://schemas.microsoft.com/office/drawing/2014/main" id="{44227DFB-9CD5-473C-BE55-8424F1372B71}"/>
              </a:ext>
            </a:extLst>
          </p:cNvPr>
          <p:cNvPicPr>
            <a:picLocks noChangeAspect="1" noChangeArrowheads="1"/>
          </p:cNvPicPr>
          <p:nvPr/>
        </p:nvPicPr>
        <p:blipFill rotWithShape="1">
          <a:blip r:embed="rId2" cstate="screen">
            <a:extLst>
              <a:ext uri="{28A0092B-C50C-407E-A947-70E740481C1C}">
                <a14:useLocalDpi xmlns:a14="http://schemas.microsoft.com/office/drawing/2010/main" val="0"/>
              </a:ext>
            </a:extLst>
          </a:blip>
          <a:srcRect/>
          <a:stretch/>
        </p:blipFill>
        <p:spPr bwMode="auto">
          <a:xfrm>
            <a:off x="20" y="10"/>
            <a:ext cx="12191980" cy="6857989"/>
          </a:xfrm>
          <a:prstGeom prst="rect">
            <a:avLst/>
          </a:prstGeom>
          <a:noFill/>
          <a:extLst>
            <a:ext uri="{909E8E84-426E-40DD-AFC4-6F175D3DCCD1}">
              <a14:hiddenFill xmlns:a14="http://schemas.microsoft.com/office/drawing/2010/main">
                <a:solidFill>
                  <a:srgbClr val="FFFFFF"/>
                </a:solidFill>
              </a14:hiddenFill>
            </a:ext>
          </a:extLst>
        </p:spPr>
      </p:pic>
      <p:sp>
        <p:nvSpPr>
          <p:cNvPr id="1029" name="Rectangle 72">
            <a:extLst>
              <a:ext uri="{FF2B5EF4-FFF2-40B4-BE49-F238E27FC236}">
                <a16:creationId xmlns:a16="http://schemas.microsoft.com/office/drawing/2014/main" id="{032913E2-9767-444D-A557-6DB9A6FBD0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blipFill dpi="0" rotWithShape="1">
            <a:blip r:embed="rId3">
              <a:alphaModFix amt="17000"/>
              <a:duotone>
                <a:schemeClr val="accent1">
                  <a:shade val="45000"/>
                  <a:satMod val="135000"/>
                </a:schemeClr>
                <a:prstClr val="white"/>
              </a:duotone>
              <a:extLst>
                <a:ext uri="{BEBA8EAE-BF5A-486C-A8C5-ECC9F3942E4B}">
                  <a14:imgProps xmlns:a14="http://schemas.microsoft.com/office/drawing/2010/main">
                    <a14:imgLayer r:embed="rId4">
                      <a14:imgEffect>
                        <a14:sharpenSoften amount="25000"/>
                      </a14:imgEffect>
                      <a14:imgEffect>
                        <a14:brightnessContrast bright="20000" contrast="20000"/>
                      </a14:imgEffect>
                    </a14:imgLayer>
                  </a14:imgProps>
                </a:ext>
                <a:ext uri="{28A0092B-C50C-407E-A947-70E740481C1C}">
                  <a14:useLocalDpi xmlns:a14="http://schemas.microsoft.com/office/drawing/2010/main" val="0"/>
                </a:ext>
              </a:extLst>
            </a:blip>
            <a:srcRect/>
            <a:tile tx="0" ty="-254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0" name="Rectangle 74">
            <a:extLst>
              <a:ext uri="{FF2B5EF4-FFF2-40B4-BE49-F238E27FC236}">
                <a16:creationId xmlns:a16="http://schemas.microsoft.com/office/drawing/2014/main" id="{3053801B-0B08-46A2-B8E6-1C521095C4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2531684"/>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1" name="Rectangle 76">
            <a:extLst>
              <a:ext uri="{FF2B5EF4-FFF2-40B4-BE49-F238E27FC236}">
                <a16:creationId xmlns:a16="http://schemas.microsoft.com/office/drawing/2014/main" id="{F3652D59-5129-475A-8112-D775E159A6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2669517"/>
            <a:ext cx="10222992" cy="2743200"/>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8CFCAFA0-E964-4DC1-9C0A-927E42ABC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0834" y="5484434"/>
            <a:ext cx="10222992" cy="80683"/>
          </a:xfrm>
          <a:prstGeom prst="rect">
            <a:avLst/>
          </a:prstGeom>
          <a:blipFill dpi="0" rotWithShape="1">
            <a:blip r:embed="rId5">
              <a:alphaModFix amt="85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BF27202C-3A96-44CE-A565-B3171D67FD8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49215" y="5253661"/>
            <a:ext cx="1080904" cy="1080902"/>
            <a:chOff x="9685338" y="4460675"/>
            <a:chExt cx="1080904" cy="1080902"/>
          </a:xfrm>
        </p:grpSpPr>
        <p:sp>
          <p:nvSpPr>
            <p:cNvPr id="82" name="Oval 81">
              <a:extLst>
                <a:ext uri="{FF2B5EF4-FFF2-40B4-BE49-F238E27FC236}">
                  <a16:creationId xmlns:a16="http://schemas.microsoft.com/office/drawing/2014/main" id="{32429394-D001-40B3-822E-4A2CE10611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85338" y="4460675"/>
              <a:ext cx="1080904" cy="1080902"/>
            </a:xfrm>
            <a:prstGeom prst="ellipse">
              <a:avLst/>
            </a:prstGeom>
            <a:blipFill dpi="0" rotWithShape="1">
              <a:blip r:embed="rId6">
                <a:duotone>
                  <a:schemeClr val="accent2">
                    <a:shade val="45000"/>
                    <a:satMod val="135000"/>
                  </a:schemeClr>
                  <a:prstClr val="white"/>
                </a:duotone>
                <a:extLst>
                  <a:ext uri="{28A0092B-C50C-407E-A947-70E740481C1C}">
                    <a14:useLocalDpi xmlns:a14="http://schemas.microsoft.com/office/drawing/2010/main" val="0"/>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83" name="Oval 82">
              <a:extLst>
                <a:ext uri="{FF2B5EF4-FFF2-40B4-BE49-F238E27FC236}">
                  <a16:creationId xmlns:a16="http://schemas.microsoft.com/office/drawing/2014/main" id="{BD7C01F5-CB78-4D97-8298-1559588F7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3" name="CuadroTexto 2"/>
          <p:cNvSpPr txBox="1"/>
          <p:nvPr/>
        </p:nvSpPr>
        <p:spPr>
          <a:xfrm>
            <a:off x="1051560" y="2612367"/>
            <a:ext cx="9966960" cy="3017156"/>
          </a:xfrm>
          <a:prstGeom prst="rect">
            <a:avLst/>
          </a:prstGeom>
        </p:spPr>
        <p:txBody>
          <a:bodyPr vert="horz" lIns="91440" tIns="45720" rIns="91440" bIns="45720" rtlCol="0" anchor="ctr">
            <a:normAutofit/>
          </a:bodyPr>
          <a:lstStyle/>
          <a:p>
            <a:pPr marL="0" marR="0" lvl="0" indent="0" defTabSz="914400" fontAlgn="auto">
              <a:lnSpc>
                <a:spcPct val="85000"/>
              </a:lnSpc>
              <a:spcBef>
                <a:spcPct val="0"/>
              </a:spcBef>
              <a:spcAft>
                <a:spcPts val="600"/>
              </a:spcAft>
              <a:buClrTx/>
              <a:buSzTx/>
              <a:tabLst/>
              <a:defRPr/>
            </a:pPr>
            <a:r>
              <a:rPr lang="en-US" sz="7200" b="1" dirty="0">
                <a:blipFill dpi="0" rotWithShape="1">
                  <a:blip r:embed="rId6"/>
                  <a:srcRect/>
                  <a:tile tx="6350" ty="-127000" sx="65000" sy="64000" flip="none" algn="tl"/>
                </a:blipFill>
                <a:latin typeface="+mj-lt"/>
                <a:ea typeface="+mj-ea"/>
                <a:cs typeface="+mj-cs"/>
              </a:rPr>
              <a:t>CLOUD</a:t>
            </a:r>
            <a:r>
              <a:rPr lang="en-US" sz="7200" b="1" kern="1200" cap="none" baseline="0" dirty="0">
                <a:blipFill dpi="0" rotWithShape="1">
                  <a:blip r:embed="rId6"/>
                  <a:srcRect/>
                  <a:tile tx="6350" ty="-127000" sx="65000" sy="64000" flip="none" algn="tl"/>
                </a:blipFill>
                <a:latin typeface="+mj-lt"/>
                <a:ea typeface="+mj-ea"/>
                <a:cs typeface="+mj-cs"/>
              </a:rPr>
              <a:t> -</a:t>
            </a:r>
            <a:r>
              <a:rPr lang="en-US" sz="2800" b="1" kern="1200" cap="none" baseline="0" dirty="0">
                <a:blipFill dpi="0" rotWithShape="1">
                  <a:blip r:embed="rId6"/>
                  <a:srcRect/>
                  <a:tile tx="6350" ty="-127000" sx="65000" sy="64000" flip="none" algn="tl"/>
                </a:blipFill>
                <a:latin typeface="+mj-lt"/>
                <a:ea typeface="+mj-ea"/>
                <a:cs typeface="+mj-cs"/>
              </a:rPr>
              <a:t>CARACTERISTICAS</a:t>
            </a:r>
            <a:endParaRPr kumimoji="0" lang="en-US" sz="7200" b="1" i="0" u="none" strike="noStrike" kern="1200" cap="none" spc="0" normalizeH="0" baseline="0" noProof="0" dirty="0">
              <a:ln>
                <a:noFill/>
              </a:ln>
              <a:blipFill dpi="0" rotWithShape="1">
                <a:blip r:embed="rId6"/>
                <a:srcRect/>
                <a:tile tx="6350" ty="-127000" sx="65000" sy="64000" flip="none" algn="tl"/>
              </a:blipFill>
              <a:effectLst/>
              <a:uLnTx/>
              <a:uFillTx/>
              <a:latin typeface="+mj-lt"/>
              <a:ea typeface="+mj-ea"/>
              <a:cs typeface="+mj-cs"/>
            </a:endParaRPr>
          </a:p>
        </p:txBody>
      </p:sp>
    </p:spTree>
    <p:extLst>
      <p:ext uri="{BB962C8B-B14F-4D97-AF65-F5344CB8AC3E}">
        <p14:creationId xmlns:p14="http://schemas.microsoft.com/office/powerpoint/2010/main" val="23670438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1026"/>
                                        </p:tgtEl>
                                        <p:attrNameLst>
                                          <p:attrName>style.visibility</p:attrName>
                                        </p:attrNameLst>
                                      </p:cBhvr>
                                      <p:to>
                                        <p:strVal val="visible"/>
                                      </p:to>
                                    </p:set>
                                    <p:animEffect transition="in" filter="fade">
                                      <p:cBhvr>
                                        <p:cTn id="7" dur="7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121269A3-EBC0-464C-977E-DB09F8FB7CD0}"/>
              </a:ext>
            </a:extLst>
          </p:cNvPr>
          <p:cNvPicPr/>
          <p:nvPr/>
        </p:nvPicPr>
        <p:blipFill rotWithShape="1">
          <a:blip r:embed="rId2"/>
          <a:srcRect l="37132" t="23548" r="21989" b="40159"/>
          <a:stretch/>
        </p:blipFill>
        <p:spPr bwMode="auto">
          <a:xfrm>
            <a:off x="1238249" y="1381124"/>
            <a:ext cx="7696201" cy="4648201"/>
          </a:xfrm>
          <a:prstGeom prst="rect">
            <a:avLst/>
          </a:prstGeom>
          <a:ln>
            <a:noFill/>
          </a:ln>
          <a:effectLst>
            <a:softEdge rad="112500"/>
          </a:effectLst>
          <a:extLst>
            <a:ext uri="{53640926-AAD7-44D8-BBD7-CCE9431645EC}">
              <a14:shadowObscured xmlns:a14="http://schemas.microsoft.com/office/drawing/2010/main"/>
            </a:ext>
          </a:extLst>
        </p:spPr>
      </p:pic>
      <p:sp>
        <p:nvSpPr>
          <p:cNvPr id="3" name="Rectángulo 2">
            <a:extLst>
              <a:ext uri="{FF2B5EF4-FFF2-40B4-BE49-F238E27FC236}">
                <a16:creationId xmlns:a16="http://schemas.microsoft.com/office/drawing/2014/main" id="{E69452AF-28AC-4E59-BB59-020718DE17F3}"/>
              </a:ext>
            </a:extLst>
          </p:cNvPr>
          <p:cNvSpPr/>
          <p:nvPr/>
        </p:nvSpPr>
        <p:spPr>
          <a:xfrm>
            <a:off x="1238249" y="276225"/>
            <a:ext cx="7696201" cy="89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Ejemplo de una solución sencilla </a:t>
            </a:r>
            <a:r>
              <a:rPr lang="es-ES" dirty="0" err="1"/>
              <a:t>elástic</a:t>
            </a:r>
            <a:r>
              <a:rPr lang="es-ES" dirty="0"/>
              <a:t> </a:t>
            </a:r>
            <a:r>
              <a:rPr lang="es-ES" dirty="0" err="1"/>
              <a:t>cloud</a:t>
            </a:r>
            <a:endParaRPr lang="es-ES" dirty="0"/>
          </a:p>
        </p:txBody>
      </p:sp>
    </p:spTree>
    <p:extLst>
      <p:ext uri="{BB962C8B-B14F-4D97-AF65-F5344CB8AC3E}">
        <p14:creationId xmlns:p14="http://schemas.microsoft.com/office/powerpoint/2010/main" val="35661340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1185730D-F5DA-4B83-B3C4-5EFCFCC4382E}"/>
              </a:ext>
            </a:extLst>
          </p:cNvPr>
          <p:cNvSpPr txBox="1"/>
          <p:nvPr/>
        </p:nvSpPr>
        <p:spPr>
          <a:xfrm>
            <a:off x="727166" y="821308"/>
            <a:ext cx="10158548" cy="4925836"/>
          </a:xfrm>
          <a:prstGeom prst="rect">
            <a:avLst/>
          </a:prstGeom>
          <a:noFill/>
        </p:spPr>
        <p:txBody>
          <a:bodyPr wrap="square">
            <a:spAutoFit/>
          </a:bodyPr>
          <a:lstStyle/>
          <a:p>
            <a:pPr marL="285750" indent="-285750">
              <a:lnSpc>
                <a:spcPct val="150000"/>
              </a:lnSpc>
              <a:spcAft>
                <a:spcPts val="1200"/>
              </a:spcAft>
              <a:buFont typeface="Wingdings" panose="05000000000000000000" pitchFamily="2" charset="2"/>
              <a:buChar char="q"/>
            </a:pPr>
            <a:r>
              <a:rPr lang="es-E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Suponiendo </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que está creando una aplicación de base de datos. Es posible que los clientes envíen datos a sus instancias de Amazon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Elastic</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Compute Cloud (Amazon EC2), que es un servicio en la categoría de informática. </a:t>
            </a:r>
          </a:p>
          <a:p>
            <a:pPr marL="285750" indent="-285750">
              <a:lnSpc>
                <a:spcPct val="150000"/>
              </a:lnSpc>
              <a:spcAft>
                <a:spcPts val="1200"/>
              </a:spcAft>
              <a:buFont typeface="Wingdings" panose="05000000000000000000" pitchFamily="2" charset="2"/>
              <a:buChar char="q"/>
            </a:pPr>
            <a:r>
              <a:rPr lang="es-ES" dirty="0">
                <a:solidFill>
                  <a:srgbClr val="000000"/>
                </a:solidFill>
                <a:latin typeface="Arial" panose="020B0604020202020204" pitchFamily="34" charset="0"/>
                <a:cs typeface="Times New Roman" panose="02020603050405020304" pitchFamily="18" charset="0"/>
              </a:rPr>
              <a:t>Estos servidores EC2 </a:t>
            </a:r>
            <a:r>
              <a:rPr lang="es-ES" u="sng" dirty="0">
                <a:solidFill>
                  <a:srgbClr val="000000"/>
                </a:solidFill>
                <a:latin typeface="Arial" panose="020B0604020202020204" pitchFamily="34" charset="0"/>
                <a:cs typeface="Times New Roman" panose="02020603050405020304" pitchFamily="18" charset="0"/>
              </a:rPr>
              <a:t>agrupan los datos por lotes en incrementos de un minuto </a:t>
            </a:r>
            <a:r>
              <a:rPr lang="es-ES" dirty="0">
                <a:solidFill>
                  <a:srgbClr val="000000"/>
                </a:solidFill>
                <a:latin typeface="Arial" panose="020B0604020202020204" pitchFamily="34" charset="0"/>
                <a:cs typeface="Times New Roman" panose="02020603050405020304" pitchFamily="18" charset="0"/>
              </a:rPr>
              <a:t>y agregan un objeto por cliente a Amazon Simple Storage </a:t>
            </a:r>
            <a:r>
              <a:rPr lang="es-ES" dirty="0" err="1">
                <a:solidFill>
                  <a:srgbClr val="000000"/>
                </a:solidFill>
                <a:latin typeface="Arial" panose="020B0604020202020204" pitchFamily="34" charset="0"/>
                <a:cs typeface="Times New Roman" panose="02020603050405020304" pitchFamily="18" charset="0"/>
              </a:rPr>
              <a:t>Service</a:t>
            </a:r>
            <a:r>
              <a:rPr lang="es-ES" dirty="0">
                <a:solidFill>
                  <a:srgbClr val="000000"/>
                </a:solidFill>
                <a:latin typeface="Arial" panose="020B0604020202020204" pitchFamily="34" charset="0"/>
                <a:cs typeface="Times New Roman" panose="02020603050405020304" pitchFamily="18" charset="0"/>
              </a:rPr>
              <a:t> (Amazon S3), el servicio de almacenamiento de AWS que eligió utilizar. </a:t>
            </a:r>
          </a:p>
          <a:p>
            <a:pPr marL="285750" indent="-285750">
              <a:lnSpc>
                <a:spcPct val="150000"/>
              </a:lnSpc>
              <a:spcAft>
                <a:spcPts val="1200"/>
              </a:spcAft>
              <a:buFont typeface="Wingdings" panose="05000000000000000000" pitchFamily="2" charset="2"/>
              <a:buChar char="q"/>
            </a:pPr>
            <a:r>
              <a:rPr lang="es-ES"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P</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uede utilizar una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base de datos no relacional</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como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Amazon </a:t>
            </a:r>
            <a:r>
              <a:rPr lang="es-ES" sz="1800" u="sng"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DynamoDB</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con el fin de impulsar su aplicación para, por ejemplo, crear un índice que le permita encontrar todos los objetos de un cliente específico que se recopilaron durante un periodo determinado. Es posible que decida ejecutar estos servicios dentro de una Amazon </a:t>
            </a:r>
            <a:r>
              <a:rPr lang="es-ES" sz="1800" b="1"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Virtual </a:t>
            </a:r>
            <a:r>
              <a:rPr lang="es-ES" sz="1800" b="1" u="sng"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Private</a:t>
            </a:r>
            <a:r>
              <a:rPr lang="es-ES" sz="1800" b="1"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Cloud </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(Amazon VPC), que es un servicio en la categoría de redes.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1785298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59471D8B-7356-4877-B592-70DC376D21B3}"/>
              </a:ext>
            </a:extLst>
          </p:cNvPr>
          <p:cNvGrpSpPr/>
          <p:nvPr/>
        </p:nvGrpSpPr>
        <p:grpSpPr>
          <a:xfrm>
            <a:off x="979487" y="1121183"/>
            <a:ext cx="9113747" cy="5366703"/>
            <a:chOff x="979487" y="1121183"/>
            <a:chExt cx="9113747" cy="5366703"/>
          </a:xfrm>
        </p:grpSpPr>
        <p:pic>
          <p:nvPicPr>
            <p:cNvPr id="2" name="Imagen 1">
              <a:extLst>
                <a:ext uri="{FF2B5EF4-FFF2-40B4-BE49-F238E27FC236}">
                  <a16:creationId xmlns:a16="http://schemas.microsoft.com/office/drawing/2014/main" id="{86F69DD0-1820-4C18-8E14-F9ED7DF1596D}"/>
                </a:ext>
              </a:extLst>
            </p:cNvPr>
            <p:cNvPicPr/>
            <p:nvPr/>
          </p:nvPicPr>
          <p:blipFill rotWithShape="1">
            <a:blip r:embed="rId2"/>
            <a:srcRect l="33134" t="18322" r="18706" b="33499"/>
            <a:stretch/>
          </p:blipFill>
          <p:spPr bwMode="auto">
            <a:xfrm>
              <a:off x="979487" y="1121183"/>
              <a:ext cx="9113747" cy="5366703"/>
            </a:xfrm>
            <a:prstGeom prst="rect">
              <a:avLst/>
            </a:prstGeom>
            <a:ln>
              <a:noFill/>
            </a:ln>
            <a:effectLst>
              <a:softEdge rad="112500"/>
            </a:effectLst>
            <a:extLst>
              <a:ext uri="{53640926-AAD7-44D8-BBD7-CCE9431645EC}">
                <a14:shadowObscured xmlns:a14="http://schemas.microsoft.com/office/drawing/2010/main"/>
              </a:ext>
            </a:extLst>
          </p:spPr>
        </p:pic>
        <p:sp>
          <p:nvSpPr>
            <p:cNvPr id="3" name="Rectángulo 2">
              <a:extLst>
                <a:ext uri="{FF2B5EF4-FFF2-40B4-BE49-F238E27FC236}">
                  <a16:creationId xmlns:a16="http://schemas.microsoft.com/office/drawing/2014/main" id="{0BD07524-549C-4C6E-A381-31554E20D15B}"/>
                </a:ext>
              </a:extLst>
            </p:cNvPr>
            <p:cNvSpPr/>
            <p:nvPr/>
          </p:nvSpPr>
          <p:spPr>
            <a:xfrm>
              <a:off x="8038011" y="1532709"/>
              <a:ext cx="1524000" cy="4876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12386545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A6C7E870-C66F-45B5-8746-61DDF02B5A5D}"/>
              </a:ext>
            </a:extLst>
          </p:cNvPr>
          <p:cNvSpPr txBox="1"/>
          <p:nvPr/>
        </p:nvSpPr>
        <p:spPr>
          <a:xfrm>
            <a:off x="191588" y="809898"/>
            <a:ext cx="11808823" cy="5515869"/>
          </a:xfrm>
          <a:prstGeom prst="rect">
            <a:avLst/>
          </a:prstGeom>
          <a:noFill/>
        </p:spPr>
        <p:txBody>
          <a:bodyPr wrap="square">
            <a:spAutoFit/>
          </a:bodyPr>
          <a:lstStyle/>
          <a:p>
            <a:pPr>
              <a:lnSpc>
                <a:spcPct val="107000"/>
              </a:lnSpc>
              <a:spcAft>
                <a:spcPts val="800"/>
              </a:spcAft>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El servicio que elija utilizar </a:t>
            </a:r>
            <a:r>
              <a:rPr lang="es-ES" sz="1800" b="1"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dependerá de sus objetivos empresariales y requisitos tecnológicos</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En el ejemplo que acaba de ver, la solución utilizó Amazon EC2 como </a:t>
            </a:r>
            <a:r>
              <a:rPr lang="es-ES" sz="1800" b="1"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servicio informático</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Sin embargo, este es solo uno de los muchos servicios de informática que ofrece AWS. A continuación, se muestran otras ofertas de informática de AWS que podría elegir utilizar para los siguientes casos de uso de ejemplo:</a:t>
            </a:r>
          </a:p>
          <a:p>
            <a:pPr>
              <a:lnSpc>
                <a:spcPct val="107000"/>
              </a:lnSpc>
              <a:spcAft>
                <a:spcPts val="800"/>
              </a:spcAft>
            </a:pP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•Amazon EC2: desea tener un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control absoluto de sus recursos informáticos </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de AWS.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•AWS Lambda: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desea ejecutar el código </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y no administrar ni aprovisionar servidores.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•AWS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Elastic</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Beanstalk</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desea un servicio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que implemente, administre y escale </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sus aplicaciones web en su lugar.</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•Amazon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Lightsail</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necesita una plataforma en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la nube ligera para una aplicación web sencilla</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•AWS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Batch</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necesita ejecutar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cientos de miles de cargas de trabajo por lotes</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•AWS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Outposts</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desea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ejecutar la infraestructura de AWS </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en su centro de datos en las instalaciones.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•Amazon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Elastic</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Container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Service</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(Amazon ECS), Amazon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Elastic</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Kubernetes</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Service</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(Amazon EKS) o </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AWS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Fargate</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desea implementar una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arquitectura de microservicios o contenedores</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•VMware Cloud </a:t>
            </a:r>
            <a:r>
              <a:rPr lang="es-ES" sz="1800" dirty="0" err="1">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on</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AWS: dispone de una </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plataforma de virtualización  </a:t>
            </a:r>
            <a:endParaRPr lang="es-ES" sz="1600" u="sng"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626005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upo 5">
            <a:extLst>
              <a:ext uri="{FF2B5EF4-FFF2-40B4-BE49-F238E27FC236}">
                <a16:creationId xmlns:a16="http://schemas.microsoft.com/office/drawing/2014/main" id="{3A6817D1-0B46-4B40-9F7D-87B72E09DCFB}"/>
              </a:ext>
            </a:extLst>
          </p:cNvPr>
          <p:cNvGrpSpPr/>
          <p:nvPr/>
        </p:nvGrpSpPr>
        <p:grpSpPr>
          <a:xfrm>
            <a:off x="479786" y="597625"/>
            <a:ext cx="8820967" cy="5794466"/>
            <a:chOff x="732335" y="641168"/>
            <a:chExt cx="8820967" cy="5794466"/>
          </a:xfrm>
        </p:grpSpPr>
        <p:pic>
          <p:nvPicPr>
            <p:cNvPr id="2" name="Imagen 1">
              <a:extLst>
                <a:ext uri="{FF2B5EF4-FFF2-40B4-BE49-F238E27FC236}">
                  <a16:creationId xmlns:a16="http://schemas.microsoft.com/office/drawing/2014/main" id="{90F8CA01-41F1-4ED7-9437-2AADEB9F7C1C}"/>
                </a:ext>
              </a:extLst>
            </p:cNvPr>
            <p:cNvPicPr/>
            <p:nvPr/>
          </p:nvPicPr>
          <p:blipFill rotWithShape="1">
            <a:blip r:embed="rId2"/>
            <a:srcRect l="32398" t="27483" r="17809" b="16763"/>
            <a:stretch/>
          </p:blipFill>
          <p:spPr bwMode="auto">
            <a:xfrm>
              <a:off x="732335" y="641168"/>
              <a:ext cx="8820967" cy="5794466"/>
            </a:xfrm>
            <a:prstGeom prst="rect">
              <a:avLst/>
            </a:prstGeom>
            <a:ln>
              <a:noFill/>
            </a:ln>
            <a:effectLst>
              <a:softEdge rad="112500"/>
            </a:effectLst>
            <a:extLst>
              <a:ext uri="{53640926-AAD7-44D8-BBD7-CCE9431645EC}">
                <a14:shadowObscured xmlns:a14="http://schemas.microsoft.com/office/drawing/2010/main"/>
              </a:ext>
            </a:extLst>
          </p:spPr>
        </p:pic>
        <p:sp>
          <p:nvSpPr>
            <p:cNvPr id="3" name="Rectángulo 2">
              <a:extLst>
                <a:ext uri="{FF2B5EF4-FFF2-40B4-BE49-F238E27FC236}">
                  <a16:creationId xmlns:a16="http://schemas.microsoft.com/office/drawing/2014/main" id="{CB042E9D-285C-4FC8-B9D1-8D09622FD736}"/>
                </a:ext>
              </a:extLst>
            </p:cNvPr>
            <p:cNvSpPr/>
            <p:nvPr/>
          </p:nvSpPr>
          <p:spPr>
            <a:xfrm>
              <a:off x="7412699" y="1531660"/>
              <a:ext cx="1518265" cy="470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4">
              <a:extLst>
                <a:ext uri="{FF2B5EF4-FFF2-40B4-BE49-F238E27FC236}">
                  <a16:creationId xmlns:a16="http://schemas.microsoft.com/office/drawing/2014/main" id="{473DF717-9028-4476-A1EB-51A58F3AA584}"/>
                </a:ext>
              </a:extLst>
            </p:cNvPr>
            <p:cNvSpPr/>
            <p:nvPr/>
          </p:nvSpPr>
          <p:spPr>
            <a:xfrm>
              <a:off x="1166949" y="1522952"/>
              <a:ext cx="870857" cy="470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19263826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75AE0506-120E-4339-8174-A79B6B4380E2}"/>
              </a:ext>
            </a:extLst>
          </p:cNvPr>
          <p:cNvSpPr txBox="1"/>
          <p:nvPr/>
        </p:nvSpPr>
        <p:spPr>
          <a:xfrm>
            <a:off x="396240" y="1105988"/>
            <a:ext cx="11399520" cy="3667992"/>
          </a:xfrm>
          <a:prstGeom prst="rect">
            <a:avLst/>
          </a:prstGeom>
          <a:noFill/>
        </p:spPr>
        <p:txBody>
          <a:bodyPr wrap="square">
            <a:spAutoFit/>
          </a:bodyPr>
          <a:lstStyle/>
          <a:p>
            <a:pPr marL="285750" indent="-285750">
              <a:lnSpc>
                <a:spcPct val="107000"/>
              </a:lnSpc>
              <a:spcAft>
                <a:spcPts val="36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Consola de administración de AW: la consola proporciona </a:t>
            </a:r>
            <a:r>
              <a:rPr lang="es-ES" sz="1800" b="1"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una interfaz gráfica completa para la mayoría de las características </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que ofrece AWS. (Nota: En ocasiones, es posible que las características nuevas no tengan todas sus capacidades integradas en la consola cuando se lance inicialmente la característica).</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36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Interfaz de línea de comandos de AWS (CLI de AWS):la CLI de AWS ofrece un </a:t>
            </a:r>
            <a:r>
              <a:rPr lang="es-ES" sz="1800" b="1"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conjunto de utilidades que se pueden lanzar desde un script de comandos </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en Linux, macOS o Microsoft Windows.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3600"/>
              </a:spcAft>
              <a:buFont typeface="Wingdings" panose="05000000000000000000" pitchFamily="2" charset="2"/>
              <a:buChar char="q"/>
            </a:pP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r>
              <a:rPr lang="es-ES" sz="1800" u="sng"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Kits de desarrollo de software </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(SDK):AWS ofrece </a:t>
            </a:r>
            <a:r>
              <a:rPr lang="es-ES" sz="1800" b="1"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paquetes que permiten obtener acceso a AWS en una variedad de lenguajes de programación conocidos</a:t>
            </a:r>
            <a:r>
              <a:rPr lang="es-E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 Esto facilita el uso de AWS en sus aplicaciones existentes y también permite crear aplicaciones que implementan y monitorean sistemas complejos en su totalidad a través de código.</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37611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2BE7B653-7B20-440E-B911-4E072DB1B5B6}"/>
              </a:ext>
            </a:extLst>
          </p:cNvPr>
          <p:cNvGrpSpPr/>
          <p:nvPr/>
        </p:nvGrpSpPr>
        <p:grpSpPr>
          <a:xfrm>
            <a:off x="847407" y="871219"/>
            <a:ext cx="9477693" cy="5462905"/>
            <a:chOff x="847407" y="871219"/>
            <a:chExt cx="9477693" cy="5462905"/>
          </a:xfrm>
        </p:grpSpPr>
        <p:pic>
          <p:nvPicPr>
            <p:cNvPr id="2" name="Imagen 1">
              <a:extLst>
                <a:ext uri="{FF2B5EF4-FFF2-40B4-BE49-F238E27FC236}">
                  <a16:creationId xmlns:a16="http://schemas.microsoft.com/office/drawing/2014/main" id="{DFDB5E29-2300-4DF3-B290-1F8CD10F8851}"/>
                </a:ext>
              </a:extLst>
            </p:cNvPr>
            <p:cNvPicPr/>
            <p:nvPr/>
          </p:nvPicPr>
          <p:blipFill rotWithShape="1">
            <a:blip r:embed="rId2"/>
            <a:srcRect l="25190" t="21725" r="10720" b="13090"/>
            <a:stretch/>
          </p:blipFill>
          <p:spPr bwMode="auto">
            <a:xfrm>
              <a:off x="847407" y="871219"/>
              <a:ext cx="9477693" cy="5462905"/>
            </a:xfrm>
            <a:prstGeom prst="rect">
              <a:avLst/>
            </a:prstGeom>
            <a:ln>
              <a:noFill/>
            </a:ln>
            <a:effectLst>
              <a:softEdge rad="112500"/>
            </a:effectLst>
            <a:extLst>
              <a:ext uri="{53640926-AAD7-44D8-BBD7-CCE9431645EC}">
                <a14:shadowObscured xmlns:a14="http://schemas.microsoft.com/office/drawing/2010/main"/>
              </a:ext>
            </a:extLst>
          </p:spPr>
        </p:pic>
        <p:sp>
          <p:nvSpPr>
            <p:cNvPr id="3" name="Rectángulo 2">
              <a:extLst>
                <a:ext uri="{FF2B5EF4-FFF2-40B4-BE49-F238E27FC236}">
                  <a16:creationId xmlns:a16="http://schemas.microsoft.com/office/drawing/2014/main" id="{617CF329-866E-4527-9463-8A7506B58A45}"/>
                </a:ext>
              </a:extLst>
            </p:cNvPr>
            <p:cNvSpPr/>
            <p:nvPr/>
          </p:nvSpPr>
          <p:spPr>
            <a:xfrm>
              <a:off x="7905750" y="1524000"/>
              <a:ext cx="1485900" cy="48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5" name="Rectángulo 4">
            <a:extLst>
              <a:ext uri="{FF2B5EF4-FFF2-40B4-BE49-F238E27FC236}">
                <a16:creationId xmlns:a16="http://schemas.microsoft.com/office/drawing/2014/main" id="{5B1CEEC0-873C-499B-BA80-0F531FEC9B51}"/>
              </a:ext>
            </a:extLst>
          </p:cNvPr>
          <p:cNvSpPr/>
          <p:nvPr/>
        </p:nvSpPr>
        <p:spPr>
          <a:xfrm>
            <a:off x="1377586" y="298178"/>
            <a:ext cx="8179527" cy="89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CAF </a:t>
            </a:r>
            <a:r>
              <a:rPr lang="es-ES" sz="1800" b="1" dirty="0">
                <a:solidFill>
                  <a:srgbClr val="202124"/>
                </a:solidFill>
                <a:effectLst/>
                <a:latin typeface="Arial" panose="020B0604020202020204" pitchFamily="34" charset="0"/>
                <a:ea typeface="Calibri" panose="020F0502020204030204" pitchFamily="34" charset="0"/>
              </a:rPr>
              <a:t>Cloud</a:t>
            </a:r>
            <a:r>
              <a:rPr lang="es-ES" sz="1800" dirty="0">
                <a:solidFill>
                  <a:srgbClr val="202124"/>
                </a:solidFill>
                <a:effectLst/>
                <a:latin typeface="Arial" panose="020B0604020202020204" pitchFamily="34" charset="0"/>
                <a:ea typeface="Calibri" panose="020F0502020204030204" pitchFamily="34" charset="0"/>
              </a:rPr>
              <a:t> </a:t>
            </a:r>
            <a:r>
              <a:rPr lang="es-ES" sz="1800" dirty="0" err="1">
                <a:solidFill>
                  <a:srgbClr val="202124"/>
                </a:solidFill>
                <a:effectLst/>
                <a:latin typeface="Arial" panose="020B0604020202020204" pitchFamily="34" charset="0"/>
                <a:ea typeface="Calibri" panose="020F0502020204030204" pitchFamily="34" charset="0"/>
              </a:rPr>
              <a:t>Adoption</a:t>
            </a:r>
            <a:r>
              <a:rPr lang="es-ES" sz="1800" dirty="0">
                <a:solidFill>
                  <a:srgbClr val="202124"/>
                </a:solidFill>
                <a:effectLst/>
                <a:latin typeface="Arial" panose="020B0604020202020204" pitchFamily="34" charset="0"/>
                <a:ea typeface="Calibri" panose="020F0502020204030204" pitchFamily="34" charset="0"/>
              </a:rPr>
              <a:t> Framework (entorno de trabajo) </a:t>
            </a:r>
            <a:endParaRPr lang="es-ES" dirty="0"/>
          </a:p>
        </p:txBody>
      </p:sp>
      <p:sp>
        <p:nvSpPr>
          <p:cNvPr id="6" name="Rectángulo 5">
            <a:extLst>
              <a:ext uri="{FF2B5EF4-FFF2-40B4-BE49-F238E27FC236}">
                <a16:creationId xmlns:a16="http://schemas.microsoft.com/office/drawing/2014/main" id="{FEDA158D-B430-4D8F-BEE8-65ED35CAE41A}"/>
              </a:ext>
            </a:extLst>
          </p:cNvPr>
          <p:cNvSpPr/>
          <p:nvPr/>
        </p:nvSpPr>
        <p:spPr>
          <a:xfrm>
            <a:off x="5730240" y="2336166"/>
            <a:ext cx="3352800" cy="614136"/>
          </a:xfrm>
          <a:prstGeom prst="rect">
            <a:avLst/>
          </a:prstGeom>
          <a:solidFill>
            <a:srgbClr val="00B050">
              <a:alpha val="3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8780022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A3995834-9CB3-4A61-987A-EDD456965B34}"/>
              </a:ext>
            </a:extLst>
          </p:cNvPr>
          <p:cNvSpPr txBox="1"/>
          <p:nvPr/>
        </p:nvSpPr>
        <p:spPr>
          <a:xfrm>
            <a:off x="3050177" y="2799754"/>
            <a:ext cx="6100354" cy="1262846"/>
          </a:xfrm>
          <a:prstGeom prst="rect">
            <a:avLst/>
          </a:prstGeom>
          <a:noFill/>
        </p:spPr>
        <p:txBody>
          <a:bodyPr wrap="square">
            <a:spAutoFit/>
          </a:bodyPr>
          <a:lstStyle/>
          <a:p>
            <a:pPr>
              <a:lnSpc>
                <a:spcPct val="107000"/>
              </a:lnSpc>
              <a:spcAft>
                <a:spcPts val="800"/>
              </a:spcAft>
            </a:pPr>
            <a:r>
              <a:rPr lang="es-ES" sz="1800" b="1"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Cloud</a:t>
            </a:r>
            <a:r>
              <a:rPr lang="es-ES" sz="180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a:t>
            </a:r>
            <a:r>
              <a:rPr lang="es-ES" sz="1800" dirty="0" err="1">
                <a:solidFill>
                  <a:srgbClr val="202124"/>
                </a:solidFill>
                <a:effectLst/>
                <a:latin typeface="Arial" panose="020B0604020202020204" pitchFamily="34" charset="0"/>
                <a:ea typeface="Calibri" panose="020F0502020204030204" pitchFamily="34" charset="0"/>
                <a:cs typeface="Times New Roman" panose="02020603050405020304" pitchFamily="18" charset="0"/>
              </a:rPr>
              <a:t>Adoption</a:t>
            </a:r>
            <a:r>
              <a:rPr lang="es-ES" sz="180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Framework (</a:t>
            </a:r>
            <a:r>
              <a:rPr lang="es-ES" sz="1800" b="1"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AWS CAF</a:t>
            </a:r>
            <a:r>
              <a:rPr lang="es-ES" sz="180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es una iniciativa de </a:t>
            </a:r>
            <a:r>
              <a:rPr lang="es-ES" sz="1800" b="1"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Amazon Web </a:t>
            </a:r>
            <a:r>
              <a:rPr lang="es-ES" sz="1800" b="1" dirty="0" err="1">
                <a:solidFill>
                  <a:srgbClr val="202124"/>
                </a:solidFill>
                <a:effectLst/>
                <a:latin typeface="Arial" panose="020B0604020202020204" pitchFamily="34" charset="0"/>
                <a:ea typeface="Calibri" panose="020F0502020204030204" pitchFamily="34" charset="0"/>
                <a:cs typeface="Times New Roman" panose="02020603050405020304" pitchFamily="18" charset="0"/>
              </a:rPr>
              <a:t>Services</a:t>
            </a:r>
            <a:r>
              <a:rPr lang="es-ES" sz="180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para ayudar en el desarrollo planes para integrar tecnología de la nube en las diferentes áreas de las organizaciones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074" name="Picture 2" descr="Soluciones de Computación en la Nube y HPC | Altair">
            <a:extLst>
              <a:ext uri="{FF2B5EF4-FFF2-40B4-BE49-F238E27FC236}">
                <a16:creationId xmlns:a16="http://schemas.microsoft.com/office/drawing/2014/main" id="{72E95B86-61EE-43FD-9041-B27D87A90162}"/>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1600200" y="576032"/>
            <a:ext cx="8689794" cy="5705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38863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BA071681-ABE3-4F32-AA44-604AB67D53B0}"/>
              </a:ext>
            </a:extLst>
          </p:cNvPr>
          <p:cNvSpPr txBox="1"/>
          <p:nvPr/>
        </p:nvSpPr>
        <p:spPr>
          <a:xfrm>
            <a:off x="696686" y="1210491"/>
            <a:ext cx="10380617" cy="2953757"/>
          </a:xfrm>
          <a:prstGeom prst="rect">
            <a:avLst/>
          </a:prstGeom>
          <a:noFill/>
        </p:spPr>
        <p:txBody>
          <a:bodyPr wrap="square">
            <a:spAutoFit/>
          </a:bodyPr>
          <a:lstStyle/>
          <a:p>
            <a:pPr>
              <a:lnSpc>
                <a:spcPct val="107000"/>
              </a:lnSpc>
              <a:spcAft>
                <a:spcPts val="800"/>
              </a:spcAft>
            </a:pPr>
            <a:r>
              <a:rPr lang="es-ES" sz="1600" b="1"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Cloud</a:t>
            </a:r>
            <a:r>
              <a:rPr lang="es-ES" sz="160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a:t>
            </a:r>
            <a:r>
              <a:rPr lang="es-ES" sz="1600" dirty="0" err="1">
                <a:solidFill>
                  <a:srgbClr val="202124"/>
                </a:solidFill>
                <a:effectLst/>
                <a:latin typeface="Arial" panose="020B0604020202020204" pitchFamily="34" charset="0"/>
                <a:ea typeface="Calibri" panose="020F0502020204030204" pitchFamily="34" charset="0"/>
                <a:cs typeface="Times New Roman" panose="02020603050405020304" pitchFamily="18" charset="0"/>
              </a:rPr>
              <a:t>Adoption</a:t>
            </a:r>
            <a:r>
              <a:rPr lang="es-ES" sz="160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Framework (</a:t>
            </a:r>
            <a:r>
              <a:rPr lang="es-ES" sz="1600" b="1"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AWS CAF</a:t>
            </a:r>
            <a:r>
              <a:rPr lang="es-ES" sz="160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es una iniciativa de </a:t>
            </a:r>
            <a:r>
              <a:rPr lang="es-ES" sz="1600" b="1"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Amazon Web </a:t>
            </a:r>
            <a:r>
              <a:rPr lang="es-ES" sz="1600" b="1" dirty="0" err="1">
                <a:solidFill>
                  <a:srgbClr val="202124"/>
                </a:solidFill>
                <a:effectLst/>
                <a:latin typeface="Arial" panose="020B0604020202020204" pitchFamily="34" charset="0"/>
                <a:ea typeface="Calibri" panose="020F0502020204030204" pitchFamily="34" charset="0"/>
                <a:cs typeface="Times New Roman" panose="02020603050405020304" pitchFamily="18" charset="0"/>
              </a:rPr>
              <a:t>Services</a:t>
            </a:r>
            <a:r>
              <a:rPr lang="es-ES" sz="160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para ayudar en el desarrollo planes para integrar tecnología de la nube en las diferentes áreas de las organizaciones</a:t>
            </a:r>
          </a:p>
          <a:p>
            <a:pPr>
              <a:lnSpc>
                <a:spcPct val="107000"/>
              </a:lnSpc>
              <a:spcAft>
                <a:spcPts val="800"/>
              </a:spcAft>
            </a:pP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El Marco de adopción de la nube de AWS (CAF de AWS) ofrece orientación y prácticas recomendadas para ayudar a las organizaciones a identificar deficiencias en las habilidades y los procesos. </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q"/>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Las capacidades que incluye cada perspectiva se utilizan para identificar qué áreas de su organización requieren atención. Mediante la identificación de deficiencias, se pueden crear flujos de trabajo prescriptivos que ayudan a que el traspaso a la nube sea exitoso.</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769569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306CB217-5761-429E-A610-D2398D438C18}"/>
              </a:ext>
            </a:extLst>
          </p:cNvPr>
          <p:cNvSpPr/>
          <p:nvPr/>
        </p:nvSpPr>
        <p:spPr>
          <a:xfrm>
            <a:off x="1377584" y="629104"/>
            <a:ext cx="8179527" cy="89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800" dirty="0">
                <a:solidFill>
                  <a:srgbClr val="202124"/>
                </a:solidFill>
                <a:effectLst/>
                <a:latin typeface="Arial" panose="020B0604020202020204" pitchFamily="34" charset="0"/>
                <a:ea typeface="Calibri" panose="020F0502020204030204" pitchFamily="34" charset="0"/>
              </a:rPr>
              <a:t>PERSPECTIVA DE NEGOCIOS </a:t>
            </a:r>
            <a:endParaRPr lang="es-ES" dirty="0"/>
          </a:p>
        </p:txBody>
      </p:sp>
      <p:grpSp>
        <p:nvGrpSpPr>
          <p:cNvPr id="6" name="Grupo 5">
            <a:extLst>
              <a:ext uri="{FF2B5EF4-FFF2-40B4-BE49-F238E27FC236}">
                <a16:creationId xmlns:a16="http://schemas.microsoft.com/office/drawing/2014/main" id="{DDD4B6D7-D12A-4890-85E9-1FAEE83E6897}"/>
              </a:ext>
            </a:extLst>
          </p:cNvPr>
          <p:cNvGrpSpPr/>
          <p:nvPr/>
        </p:nvGrpSpPr>
        <p:grpSpPr>
          <a:xfrm>
            <a:off x="1377585" y="1443082"/>
            <a:ext cx="8179527" cy="4496163"/>
            <a:chOff x="1377585" y="1443082"/>
            <a:chExt cx="8179527" cy="4496163"/>
          </a:xfrm>
        </p:grpSpPr>
        <p:pic>
          <p:nvPicPr>
            <p:cNvPr id="3" name="Imagen 2">
              <a:extLst>
                <a:ext uri="{FF2B5EF4-FFF2-40B4-BE49-F238E27FC236}">
                  <a16:creationId xmlns:a16="http://schemas.microsoft.com/office/drawing/2014/main" id="{11B6F366-F5F9-4C37-999D-1E70BDC83BFA}"/>
                </a:ext>
              </a:extLst>
            </p:cNvPr>
            <p:cNvPicPr/>
            <p:nvPr/>
          </p:nvPicPr>
          <p:blipFill rotWithShape="1">
            <a:blip r:embed="rId2"/>
            <a:srcRect l="25739" t="20914" r="13215" b="19660"/>
            <a:stretch/>
          </p:blipFill>
          <p:spPr bwMode="auto">
            <a:xfrm>
              <a:off x="1377585" y="1443082"/>
              <a:ext cx="8179527" cy="4496163"/>
            </a:xfrm>
            <a:prstGeom prst="rect">
              <a:avLst/>
            </a:prstGeom>
            <a:ln>
              <a:noFill/>
            </a:ln>
            <a:effectLst>
              <a:softEdge rad="112500"/>
            </a:effectLst>
            <a:extLst>
              <a:ext uri="{53640926-AAD7-44D8-BBD7-CCE9431645EC}">
                <a14:shadowObscured xmlns:a14="http://schemas.microsoft.com/office/drawing/2010/main"/>
              </a:ext>
            </a:extLst>
          </p:spPr>
        </p:pic>
        <p:sp>
          <p:nvSpPr>
            <p:cNvPr id="5" name="Rectángulo 4">
              <a:extLst>
                <a:ext uri="{FF2B5EF4-FFF2-40B4-BE49-F238E27FC236}">
                  <a16:creationId xmlns:a16="http://schemas.microsoft.com/office/drawing/2014/main" id="{485A62AA-A153-4DFB-9B74-C1F49692EE57}"/>
                </a:ext>
              </a:extLst>
            </p:cNvPr>
            <p:cNvSpPr/>
            <p:nvPr/>
          </p:nvSpPr>
          <p:spPr>
            <a:xfrm>
              <a:off x="7611291" y="1846217"/>
              <a:ext cx="1114698" cy="4267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428703423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16298D13-005D-4E96-980B-33A88975FC60}"/>
              </a:ext>
            </a:extLst>
          </p:cNvPr>
          <p:cNvSpPr txBox="1"/>
          <p:nvPr/>
        </p:nvSpPr>
        <p:spPr>
          <a:xfrm>
            <a:off x="907869" y="601228"/>
            <a:ext cx="6100354" cy="1323439"/>
          </a:xfrm>
          <a:prstGeom prst="rect">
            <a:avLst/>
          </a:prstGeom>
          <a:noFill/>
        </p:spPr>
        <p:txBody>
          <a:bodyPr wrap="square">
            <a:spAutoFit/>
          </a:bodyPr>
          <a:lstStyle/>
          <a:p>
            <a:pPr algn="ctr">
              <a:lnSpc>
                <a:spcPts val="2550"/>
              </a:lnSpc>
              <a:spcBef>
                <a:spcPts val="900"/>
              </a:spcBef>
              <a:spcAft>
                <a:spcPts val="900"/>
              </a:spcAft>
            </a:pPr>
            <a:r>
              <a:rPr lang="es-ES" sz="2800" b="1" kern="1800" dirty="0">
                <a:solidFill>
                  <a:srgbClr val="000000"/>
                </a:solidFill>
                <a:effectLst/>
                <a:latin typeface="Trebuchet MS" panose="020B0603020202020204" pitchFamily="34" charset="0"/>
                <a:ea typeface="Times New Roman" panose="02020603050405020304" pitchFamily="18" charset="0"/>
                <a:cs typeface="Times New Roman" panose="02020603050405020304" pitchFamily="18" charset="0"/>
              </a:rPr>
              <a:t>MODELOS DE SERVICIO y REFERENCIAS</a:t>
            </a:r>
          </a:p>
          <a:p>
            <a:pPr algn="ctr">
              <a:lnSpc>
                <a:spcPts val="2550"/>
              </a:lnSpc>
              <a:spcBef>
                <a:spcPts val="900"/>
              </a:spcBef>
              <a:spcAft>
                <a:spcPts val="900"/>
              </a:spcAft>
            </a:pPr>
            <a:endParaRPr lang="es-ES" sz="2800" b="1" kern="1800" dirty="0">
              <a:solidFill>
                <a:srgbClr val="000000"/>
              </a:solidFill>
              <a:effectLst/>
              <a:latin typeface="Trebuchet MS" panose="020B0603020202020204" pitchFamily="34" charset="0"/>
              <a:ea typeface="Times New Roman" panose="02020603050405020304" pitchFamily="18" charset="0"/>
              <a:cs typeface="Times New Roman" panose="02020603050405020304" pitchFamily="18" charset="0"/>
            </a:endParaRPr>
          </a:p>
        </p:txBody>
      </p:sp>
      <p:grpSp>
        <p:nvGrpSpPr>
          <p:cNvPr id="3" name="Grupo 2">
            <a:extLst>
              <a:ext uri="{FF2B5EF4-FFF2-40B4-BE49-F238E27FC236}">
                <a16:creationId xmlns:a16="http://schemas.microsoft.com/office/drawing/2014/main" id="{856CF47D-C0E5-4669-9A6D-78DD23118F1F}"/>
              </a:ext>
            </a:extLst>
          </p:cNvPr>
          <p:cNvGrpSpPr/>
          <p:nvPr/>
        </p:nvGrpSpPr>
        <p:grpSpPr>
          <a:xfrm>
            <a:off x="829358" y="1533570"/>
            <a:ext cx="8828448" cy="4875939"/>
            <a:chOff x="559393" y="1672907"/>
            <a:chExt cx="7831636" cy="4583865"/>
          </a:xfrm>
        </p:grpSpPr>
        <p:pic>
          <p:nvPicPr>
            <p:cNvPr id="7" name="Imagen 6">
              <a:extLst>
                <a:ext uri="{FF2B5EF4-FFF2-40B4-BE49-F238E27FC236}">
                  <a16:creationId xmlns:a16="http://schemas.microsoft.com/office/drawing/2014/main" id="{5B3EC732-F0E1-4D43-986B-10F7CD4C44E4}"/>
                </a:ext>
              </a:extLst>
            </p:cNvPr>
            <p:cNvPicPr/>
            <p:nvPr/>
          </p:nvPicPr>
          <p:blipFill rotWithShape="1">
            <a:blip r:embed="rId2"/>
            <a:srcRect l="27536" t="16490" r="14151" b="14653"/>
            <a:stretch/>
          </p:blipFill>
          <p:spPr bwMode="auto">
            <a:xfrm>
              <a:off x="559393" y="1672907"/>
              <a:ext cx="7831636" cy="4583865"/>
            </a:xfrm>
            <a:prstGeom prst="rect">
              <a:avLst/>
            </a:prstGeom>
            <a:ln>
              <a:noFill/>
            </a:ln>
            <a:effectLst>
              <a:softEdge rad="112500"/>
            </a:effectLst>
            <a:extLst>
              <a:ext uri="{53640926-AAD7-44D8-BBD7-CCE9431645EC}">
                <a14:shadowObscured xmlns:a14="http://schemas.microsoft.com/office/drawing/2010/main"/>
              </a:ext>
            </a:extLst>
          </p:spPr>
        </p:pic>
        <p:sp>
          <p:nvSpPr>
            <p:cNvPr id="2" name="Rectángulo 1">
              <a:extLst>
                <a:ext uri="{FF2B5EF4-FFF2-40B4-BE49-F238E27FC236}">
                  <a16:creationId xmlns:a16="http://schemas.microsoft.com/office/drawing/2014/main" id="{E87F1C6C-1692-4155-BE0E-3C0A8214F795}"/>
                </a:ext>
              </a:extLst>
            </p:cNvPr>
            <p:cNvSpPr/>
            <p:nvPr/>
          </p:nvSpPr>
          <p:spPr>
            <a:xfrm>
              <a:off x="6749957" y="1690397"/>
              <a:ext cx="1174844" cy="4083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pic>
        <p:nvPicPr>
          <p:cNvPr id="1026" name="Picture 2" descr="PubSub+ Event Broker: Cloud | Plataforma de transmisión y administración de  eventos">
            <a:extLst>
              <a:ext uri="{FF2B5EF4-FFF2-40B4-BE49-F238E27FC236}">
                <a16:creationId xmlns:a16="http://schemas.microsoft.com/office/drawing/2014/main" id="{39F618A9-9CCF-4836-9D21-100D691123AE}"/>
              </a:ext>
            </a:extLst>
          </p:cNvPr>
          <p:cNvPicPr>
            <a:picLocks noChangeAspect="1" noChangeArrowheads="1"/>
          </p:cNvPicPr>
          <p:nvPr/>
        </p:nvPicPr>
        <p:blipFill>
          <a:blip r:embed="rId3">
            <a:alphaModFix amt="35000"/>
            <a:extLst>
              <a:ext uri="{28A0092B-C50C-407E-A947-70E740481C1C}">
                <a14:useLocalDpi xmlns:a14="http://schemas.microsoft.com/office/drawing/2010/main" val="0"/>
              </a:ext>
            </a:extLst>
          </a:blip>
          <a:srcRect/>
          <a:stretch>
            <a:fillRect/>
          </a:stretch>
        </p:blipFill>
        <p:spPr bwMode="auto">
          <a:xfrm>
            <a:off x="164785" y="131001"/>
            <a:ext cx="11896585" cy="65959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26520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BF88E114-6FB5-4537-AB54-563D175E25B4}"/>
              </a:ext>
            </a:extLst>
          </p:cNvPr>
          <p:cNvSpPr txBox="1"/>
          <p:nvPr/>
        </p:nvSpPr>
        <p:spPr>
          <a:xfrm>
            <a:off x="418012" y="572576"/>
            <a:ext cx="10215154" cy="3042243"/>
          </a:xfrm>
          <a:prstGeom prst="rect">
            <a:avLst/>
          </a:prstGeom>
          <a:noFill/>
        </p:spPr>
        <p:txBody>
          <a:bodyPr wrap="square">
            <a:spAutoFit/>
          </a:bodyPr>
          <a:lstStyle/>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Desde la perspectiva de los negocios (por ejemplo, gerentes comerciales, directores de finanzas, responsables del presupuesto y partes interesadas en la estrategia) pueden utilizar el CAF de AWS con el fin de crear un argumento empresarial sólido para la adopción de la nube y de priorizar las iniciativas de adopción de la nube. </a:t>
            </a: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Las partes interesadas deben asegurarse de que las estrategias y los objetivos empresariales de una organización estén en consonancia con las estrategias y objetivos de la TI</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6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4098" name="Picture 2" descr="How cloud computing can transform the pharmaceutical industry - Information  Age">
            <a:extLst>
              <a:ext uri="{FF2B5EF4-FFF2-40B4-BE49-F238E27FC236}">
                <a16:creationId xmlns:a16="http://schemas.microsoft.com/office/drawing/2014/main" id="{482EBB64-B449-408D-A1DB-BD0A9AABB9C4}"/>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290647" y="174183"/>
            <a:ext cx="10751822" cy="65582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26566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74F92EE-8A98-4EE2-ACB2-FD62A54EAA86}"/>
              </a:ext>
            </a:extLst>
          </p:cNvPr>
          <p:cNvSpPr/>
          <p:nvPr/>
        </p:nvSpPr>
        <p:spPr>
          <a:xfrm>
            <a:off x="1377585" y="613954"/>
            <a:ext cx="8179527" cy="89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800" dirty="0">
                <a:solidFill>
                  <a:srgbClr val="202124"/>
                </a:solidFill>
                <a:effectLst/>
                <a:latin typeface="Arial" panose="020B0604020202020204" pitchFamily="34" charset="0"/>
                <a:ea typeface="Calibri" panose="020F0502020204030204" pitchFamily="34" charset="0"/>
              </a:rPr>
              <a:t>PERSPECTIVA DEL PERSONAL </a:t>
            </a:r>
            <a:endParaRPr lang="es-ES" dirty="0"/>
          </a:p>
        </p:txBody>
      </p:sp>
      <p:grpSp>
        <p:nvGrpSpPr>
          <p:cNvPr id="5" name="Grupo 4">
            <a:extLst>
              <a:ext uri="{FF2B5EF4-FFF2-40B4-BE49-F238E27FC236}">
                <a16:creationId xmlns:a16="http://schemas.microsoft.com/office/drawing/2014/main" id="{2F76BC13-0664-4143-A58D-CDCA8ACE9B4D}"/>
              </a:ext>
            </a:extLst>
          </p:cNvPr>
          <p:cNvGrpSpPr/>
          <p:nvPr/>
        </p:nvGrpSpPr>
        <p:grpSpPr>
          <a:xfrm>
            <a:off x="1377585" y="1773963"/>
            <a:ext cx="8179527" cy="4470083"/>
            <a:chOff x="1377585" y="1773963"/>
            <a:chExt cx="8179527" cy="4470083"/>
          </a:xfrm>
        </p:grpSpPr>
        <p:pic>
          <p:nvPicPr>
            <p:cNvPr id="2" name="Imagen 1">
              <a:extLst>
                <a:ext uri="{FF2B5EF4-FFF2-40B4-BE49-F238E27FC236}">
                  <a16:creationId xmlns:a16="http://schemas.microsoft.com/office/drawing/2014/main" id="{E32BFA69-8D64-454E-9AC5-26956FD36894}"/>
                </a:ext>
              </a:extLst>
            </p:cNvPr>
            <p:cNvPicPr/>
            <p:nvPr/>
          </p:nvPicPr>
          <p:blipFill rotWithShape="1">
            <a:blip r:embed="rId2"/>
            <a:srcRect l="26070" t="23064" r="13096" b="15748"/>
            <a:stretch/>
          </p:blipFill>
          <p:spPr bwMode="auto">
            <a:xfrm>
              <a:off x="1377585" y="1773963"/>
              <a:ext cx="8179527" cy="4470083"/>
            </a:xfrm>
            <a:prstGeom prst="rect">
              <a:avLst/>
            </a:prstGeom>
            <a:ln>
              <a:noFill/>
            </a:ln>
            <a:effectLst>
              <a:softEdge rad="112500"/>
            </a:effectLst>
            <a:extLst>
              <a:ext uri="{53640926-AAD7-44D8-BBD7-CCE9431645EC}">
                <a14:shadowObscured xmlns:a14="http://schemas.microsoft.com/office/drawing/2010/main"/>
              </a:ext>
            </a:extLst>
          </p:spPr>
        </p:pic>
        <p:sp>
          <p:nvSpPr>
            <p:cNvPr id="4" name="Rectángulo 3">
              <a:extLst>
                <a:ext uri="{FF2B5EF4-FFF2-40B4-BE49-F238E27FC236}">
                  <a16:creationId xmlns:a16="http://schemas.microsoft.com/office/drawing/2014/main" id="{C96445E4-F9A0-40F7-9AC5-501C2B499E6A}"/>
                </a:ext>
              </a:extLst>
            </p:cNvPr>
            <p:cNvSpPr/>
            <p:nvPr/>
          </p:nvSpPr>
          <p:spPr>
            <a:xfrm>
              <a:off x="7471954" y="2333897"/>
              <a:ext cx="1306286" cy="4354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10228584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DD0C3793-D2C6-4A9A-AD88-ACABBEBDCD2B}"/>
              </a:ext>
            </a:extLst>
          </p:cNvPr>
          <p:cNvSpPr txBox="1"/>
          <p:nvPr/>
        </p:nvSpPr>
        <p:spPr>
          <a:xfrm>
            <a:off x="609600" y="818606"/>
            <a:ext cx="10197737" cy="2227661"/>
          </a:xfrm>
          <a:prstGeom prst="rect">
            <a:avLst/>
          </a:prstGeom>
          <a:noFill/>
        </p:spPr>
        <p:txBody>
          <a:bodyPr wrap="square">
            <a:spAutoFit/>
          </a:bodyPr>
          <a:lstStyle/>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Desde la perspectiva del personal (por ejemplo, directores de recursos humanos y personal) pueden utilizar el CAF de AWS para evaluar funciones y estructuras organizativas, requisitos de habilidades y procesos nuevos y, así, identificar deficiencias. </a:t>
            </a: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Realizar un análisis de las necesidades y las deficiencias puede ayudar a priorizar la formación técnica, la dotación de personal y los cambios organizativos para crear una organización ágil.</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4" descr="Seyontech">
            <a:extLst>
              <a:ext uri="{FF2B5EF4-FFF2-40B4-BE49-F238E27FC236}">
                <a16:creationId xmlns:a16="http://schemas.microsoft.com/office/drawing/2014/main" id="{155A366B-D5C1-485A-8E1B-86029489A5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3289" y="3429000"/>
            <a:ext cx="3911446" cy="249163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5122" name="Picture 2" descr="Platform Capabilities - Netskope">
            <a:extLst>
              <a:ext uri="{FF2B5EF4-FFF2-40B4-BE49-F238E27FC236}">
                <a16:creationId xmlns:a16="http://schemas.microsoft.com/office/drawing/2014/main" id="{6FEB62C6-9BE7-4C31-8B37-585DC43A3074}"/>
              </a:ext>
            </a:extLst>
          </p:cNvPr>
          <p:cNvPicPr>
            <a:picLocks noChangeAspect="1" noChangeArrowheads="1"/>
          </p:cNvPicPr>
          <p:nvPr/>
        </p:nvPicPr>
        <p:blipFill>
          <a:blip r:embed="rId3">
            <a:alphaModFix amt="35000"/>
            <a:extLst>
              <a:ext uri="{28A0092B-C50C-407E-A947-70E740481C1C}">
                <a14:useLocalDpi xmlns:a14="http://schemas.microsoft.com/office/drawing/2010/main" val="0"/>
              </a:ext>
            </a:extLst>
          </a:blip>
          <a:srcRect/>
          <a:stretch>
            <a:fillRect/>
          </a:stretch>
        </p:blipFill>
        <p:spPr bwMode="auto">
          <a:xfrm>
            <a:off x="458971" y="337539"/>
            <a:ext cx="5419315" cy="398240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58422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10801F1F-B3C4-4368-AD42-C1B275ABCC0B}"/>
              </a:ext>
            </a:extLst>
          </p:cNvPr>
          <p:cNvSpPr/>
          <p:nvPr/>
        </p:nvSpPr>
        <p:spPr>
          <a:xfrm>
            <a:off x="1312815" y="452597"/>
            <a:ext cx="8179527" cy="89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800" dirty="0">
                <a:solidFill>
                  <a:srgbClr val="202124"/>
                </a:solidFill>
                <a:effectLst/>
                <a:latin typeface="Arial" panose="020B0604020202020204" pitchFamily="34" charset="0"/>
                <a:ea typeface="Calibri" panose="020F0502020204030204" pitchFamily="34" charset="0"/>
              </a:rPr>
              <a:t>PERSPECTIVA DE LA GOBERNANZA </a:t>
            </a:r>
            <a:endParaRPr lang="es-ES" dirty="0"/>
          </a:p>
        </p:txBody>
      </p:sp>
      <p:grpSp>
        <p:nvGrpSpPr>
          <p:cNvPr id="5" name="Grupo 4">
            <a:extLst>
              <a:ext uri="{FF2B5EF4-FFF2-40B4-BE49-F238E27FC236}">
                <a16:creationId xmlns:a16="http://schemas.microsoft.com/office/drawing/2014/main" id="{19E45A10-6EB9-4CF4-9CDC-984AD2FE6CC6}"/>
              </a:ext>
            </a:extLst>
          </p:cNvPr>
          <p:cNvGrpSpPr/>
          <p:nvPr/>
        </p:nvGrpSpPr>
        <p:grpSpPr>
          <a:xfrm>
            <a:off x="1312815" y="1539557"/>
            <a:ext cx="8114757" cy="4800283"/>
            <a:chOff x="1377585" y="1678894"/>
            <a:chExt cx="8114757" cy="4800283"/>
          </a:xfrm>
        </p:grpSpPr>
        <p:pic>
          <p:nvPicPr>
            <p:cNvPr id="2" name="Imagen 1">
              <a:extLst>
                <a:ext uri="{FF2B5EF4-FFF2-40B4-BE49-F238E27FC236}">
                  <a16:creationId xmlns:a16="http://schemas.microsoft.com/office/drawing/2014/main" id="{9CF8FBD7-B6EA-4471-AB45-8D4C95FBB87D}"/>
                </a:ext>
              </a:extLst>
            </p:cNvPr>
            <p:cNvPicPr/>
            <p:nvPr/>
          </p:nvPicPr>
          <p:blipFill rotWithShape="1">
            <a:blip r:embed="rId2"/>
            <a:srcRect l="25846" t="30100" r="13658" b="9894"/>
            <a:stretch/>
          </p:blipFill>
          <p:spPr bwMode="auto">
            <a:xfrm>
              <a:off x="1377585" y="1678894"/>
              <a:ext cx="8114757" cy="4800283"/>
            </a:xfrm>
            <a:prstGeom prst="rect">
              <a:avLst/>
            </a:prstGeom>
            <a:ln>
              <a:noFill/>
            </a:ln>
            <a:effectLst>
              <a:softEdge rad="112500"/>
            </a:effectLst>
            <a:extLst>
              <a:ext uri="{53640926-AAD7-44D8-BBD7-CCE9431645EC}">
                <a14:shadowObscured xmlns:a14="http://schemas.microsoft.com/office/drawing/2010/main"/>
              </a:ext>
            </a:extLst>
          </p:spPr>
        </p:pic>
        <p:sp>
          <p:nvSpPr>
            <p:cNvPr id="4" name="Rectángulo 3">
              <a:extLst>
                <a:ext uri="{FF2B5EF4-FFF2-40B4-BE49-F238E27FC236}">
                  <a16:creationId xmlns:a16="http://schemas.microsoft.com/office/drawing/2014/main" id="{95703A29-C05B-4A9F-B38D-ED7118CA83A3}"/>
                </a:ext>
              </a:extLst>
            </p:cNvPr>
            <p:cNvSpPr/>
            <p:nvPr/>
          </p:nvSpPr>
          <p:spPr>
            <a:xfrm>
              <a:off x="7559040" y="2203269"/>
              <a:ext cx="1184366" cy="4093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30697076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A066B0A2-992A-43A4-9A69-A07CEFD85BF1}"/>
              </a:ext>
            </a:extLst>
          </p:cNvPr>
          <p:cNvSpPr txBox="1"/>
          <p:nvPr/>
        </p:nvSpPr>
        <p:spPr>
          <a:xfrm>
            <a:off x="890451" y="1124193"/>
            <a:ext cx="10169434" cy="3058658"/>
          </a:xfrm>
          <a:prstGeom prst="rect">
            <a:avLst/>
          </a:prstGeom>
          <a:noFill/>
        </p:spPr>
        <p:txBody>
          <a:bodyPr wrap="square">
            <a:spAutoFit/>
          </a:bodyPr>
          <a:lstStyle/>
          <a:p>
            <a:pPr>
              <a:lnSpc>
                <a:spcPct val="150000"/>
              </a:lnSpc>
              <a:spcAft>
                <a:spcPts val="800"/>
              </a:spcAft>
            </a:pPr>
            <a:r>
              <a:rPr lang="es-ES" dirty="0">
                <a:latin typeface="Arial" panose="020B0604020202020204" pitchFamily="34" charset="0"/>
                <a:ea typeface="Times New Roman" panose="02020603050405020304" pitchFamily="18" charset="0"/>
                <a:cs typeface="Times New Roman" panose="02020603050405020304" pitchFamily="18" charset="0"/>
              </a:rPr>
              <a:t>D</a:t>
            </a:r>
            <a:r>
              <a:rPr lang="es-ES" sz="1800" dirty="0">
                <a:effectLst/>
                <a:latin typeface="Arial" panose="020B0604020202020204" pitchFamily="34" charset="0"/>
                <a:ea typeface="Times New Roman" panose="02020603050405020304" pitchFamily="18" charset="0"/>
                <a:cs typeface="Times New Roman" panose="02020603050405020304" pitchFamily="18" charset="0"/>
              </a:rPr>
              <a:t>esde la perspectiva de la gobernanza (por ejemplo, el director de información, los directores de programas, los arquitectos empresariales, los analistas de negocios y los administradores de portafolios) pueden utilizar el CAF de AWS para concentrarse en las habilidades y los procesos necesarios para poner en consonancia la estrategia y los objetivos de la TI con la estrategia y los objetivos empresariales. </a:t>
            </a: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Este enfoque ayuda a la organización a maximizar el valor de negocio de su inversión en TI y minimizar los riesgos comerciales.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146" name="Picture 2" descr="マイクロソフト、定額制「Cloud PC」サービスを準備中か--2021年春にも提供の可能性 - ZDNet Japan">
            <a:extLst>
              <a:ext uri="{FF2B5EF4-FFF2-40B4-BE49-F238E27FC236}">
                <a16:creationId xmlns:a16="http://schemas.microsoft.com/office/drawing/2014/main" id="{B8572325-D94B-426E-B024-3975075BCB83}"/>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a:stretch>
            <a:fillRect/>
          </a:stretch>
        </p:blipFill>
        <p:spPr bwMode="auto">
          <a:xfrm>
            <a:off x="511174" y="485775"/>
            <a:ext cx="6151069" cy="46101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999486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53731557-733B-4204-8002-5236F635D2B5}"/>
              </a:ext>
            </a:extLst>
          </p:cNvPr>
          <p:cNvSpPr/>
          <p:nvPr/>
        </p:nvSpPr>
        <p:spPr>
          <a:xfrm>
            <a:off x="1334043" y="576852"/>
            <a:ext cx="8179527" cy="89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PERSPECTIVA DE LA PLATAFORMA</a:t>
            </a:r>
          </a:p>
        </p:txBody>
      </p:sp>
      <p:grpSp>
        <p:nvGrpSpPr>
          <p:cNvPr id="5" name="Grupo 4">
            <a:extLst>
              <a:ext uri="{FF2B5EF4-FFF2-40B4-BE49-F238E27FC236}">
                <a16:creationId xmlns:a16="http://schemas.microsoft.com/office/drawing/2014/main" id="{C062A26D-42F0-4F55-8CE6-18721CA4AC00}"/>
              </a:ext>
            </a:extLst>
          </p:cNvPr>
          <p:cNvGrpSpPr/>
          <p:nvPr/>
        </p:nvGrpSpPr>
        <p:grpSpPr>
          <a:xfrm>
            <a:off x="1334042" y="1864042"/>
            <a:ext cx="8179527" cy="4780598"/>
            <a:chOff x="1334042" y="1864042"/>
            <a:chExt cx="8179527" cy="4780598"/>
          </a:xfrm>
        </p:grpSpPr>
        <p:pic>
          <p:nvPicPr>
            <p:cNvPr id="2" name="Imagen 1">
              <a:extLst>
                <a:ext uri="{FF2B5EF4-FFF2-40B4-BE49-F238E27FC236}">
                  <a16:creationId xmlns:a16="http://schemas.microsoft.com/office/drawing/2014/main" id="{B14359EE-64DA-4F20-B849-4E4B76D9950A}"/>
                </a:ext>
              </a:extLst>
            </p:cNvPr>
            <p:cNvPicPr/>
            <p:nvPr/>
          </p:nvPicPr>
          <p:blipFill rotWithShape="1">
            <a:blip r:embed="rId2"/>
            <a:srcRect l="26843" t="23455" r="13199" b="15938"/>
            <a:stretch/>
          </p:blipFill>
          <p:spPr bwMode="auto">
            <a:xfrm>
              <a:off x="1334042" y="1864042"/>
              <a:ext cx="8179527" cy="4780598"/>
            </a:xfrm>
            <a:prstGeom prst="rect">
              <a:avLst/>
            </a:prstGeom>
            <a:ln>
              <a:noFill/>
            </a:ln>
            <a:effectLst>
              <a:softEdge rad="112500"/>
            </a:effectLst>
            <a:extLst>
              <a:ext uri="{53640926-AAD7-44D8-BBD7-CCE9431645EC}">
                <a14:shadowObscured xmlns:a14="http://schemas.microsoft.com/office/drawing/2010/main"/>
              </a:ext>
            </a:extLst>
          </p:spPr>
        </p:pic>
        <p:sp>
          <p:nvSpPr>
            <p:cNvPr id="4" name="Rectángulo 3">
              <a:extLst>
                <a:ext uri="{FF2B5EF4-FFF2-40B4-BE49-F238E27FC236}">
                  <a16:creationId xmlns:a16="http://schemas.microsoft.com/office/drawing/2014/main" id="{10AAA984-1AA2-4F17-B6E4-873731494172}"/>
                </a:ext>
              </a:extLst>
            </p:cNvPr>
            <p:cNvSpPr/>
            <p:nvPr/>
          </p:nvSpPr>
          <p:spPr>
            <a:xfrm>
              <a:off x="7506789" y="2412274"/>
              <a:ext cx="1236617" cy="461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8009917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57447CAA-2A96-490C-A6DE-24ED56AD212B}"/>
              </a:ext>
            </a:extLst>
          </p:cNvPr>
          <p:cNvSpPr txBox="1"/>
          <p:nvPr/>
        </p:nvSpPr>
        <p:spPr>
          <a:xfrm>
            <a:off x="899159" y="855046"/>
            <a:ext cx="10186851" cy="2745752"/>
          </a:xfrm>
          <a:prstGeom prst="rect">
            <a:avLst/>
          </a:prstGeom>
          <a:noFill/>
        </p:spPr>
        <p:txBody>
          <a:bodyPr wrap="square">
            <a:spAutoFit/>
          </a:bodyPr>
          <a:lstStyle/>
          <a:p>
            <a:pPr>
              <a:lnSpc>
                <a:spcPct val="150000"/>
              </a:lnSpc>
              <a:spcAft>
                <a:spcPts val="800"/>
              </a:spcAft>
            </a:pPr>
            <a:r>
              <a:rPr lang="es-ES" dirty="0">
                <a:latin typeface="Arial" panose="020B0604020202020204" pitchFamily="34" charset="0"/>
                <a:ea typeface="Times New Roman" panose="02020603050405020304" pitchFamily="18" charset="0"/>
                <a:cs typeface="Times New Roman" panose="02020603050405020304" pitchFamily="18" charset="0"/>
              </a:rPr>
              <a:t>D</a:t>
            </a:r>
            <a:r>
              <a:rPr lang="es-ES" sz="1800" dirty="0">
                <a:effectLst/>
                <a:latin typeface="Arial" panose="020B0604020202020204" pitchFamily="34" charset="0"/>
                <a:ea typeface="Times New Roman" panose="02020603050405020304" pitchFamily="18" charset="0"/>
                <a:cs typeface="Times New Roman" panose="02020603050405020304" pitchFamily="18" charset="0"/>
              </a:rPr>
              <a:t>esde la perspectiva de la plataforma (por ejemplo, director de tecnología, directores de TI y arquitectos de soluciones) utilizan una variedad de dimensiones y modelos arquitectónicos para comprender y comunicar la </a:t>
            </a:r>
            <a:r>
              <a:rPr lang="es-ES" sz="1800" dirty="0" err="1">
                <a:effectLst/>
                <a:latin typeface="Arial" panose="020B0604020202020204" pitchFamily="34" charset="0"/>
                <a:ea typeface="Times New Roman" panose="02020603050405020304" pitchFamily="18" charset="0"/>
                <a:cs typeface="Times New Roman" panose="02020603050405020304" pitchFamily="18" charset="0"/>
              </a:rPr>
              <a:t>naturalezade</a:t>
            </a:r>
            <a:r>
              <a:rPr lang="es-ES" sz="1800" dirty="0">
                <a:effectLst/>
                <a:latin typeface="Arial" panose="020B0604020202020204" pitchFamily="34" charset="0"/>
                <a:ea typeface="Times New Roman" panose="02020603050405020304" pitchFamily="18" charset="0"/>
                <a:cs typeface="Times New Roman" panose="02020603050405020304" pitchFamily="18" charset="0"/>
              </a:rPr>
              <a:t> los sistemas de TI y sus relaciones. </a:t>
            </a: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Deben poder describir la arquitectura del entorno de estado de destino detalladamente. </a:t>
            </a: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El CAF de AWS incluye principios y patrones para la implementación de nuevas soluciones en la nube y para la migración de cargas de trabajo en las instalaciones a la nube.</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170" name="Picture 2" descr="Conoce el mundo de Cloud computing">
            <a:extLst>
              <a:ext uri="{FF2B5EF4-FFF2-40B4-BE49-F238E27FC236}">
                <a16:creationId xmlns:a16="http://schemas.microsoft.com/office/drawing/2014/main" id="{2185F7FE-F46C-4EED-B41A-F594DF8E990F}"/>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a:stretch>
            <a:fillRect/>
          </a:stretch>
        </p:blipFill>
        <p:spPr bwMode="auto">
          <a:xfrm>
            <a:off x="2796949" y="2558691"/>
            <a:ext cx="6157912" cy="410907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98447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0A2C361-DBCE-4110-8D38-A2359B49C55F}"/>
              </a:ext>
            </a:extLst>
          </p:cNvPr>
          <p:cNvSpPr/>
          <p:nvPr/>
        </p:nvSpPr>
        <p:spPr>
          <a:xfrm>
            <a:off x="1220831" y="764858"/>
            <a:ext cx="8179527" cy="89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CAF </a:t>
            </a:r>
            <a:r>
              <a:rPr lang="es-ES" sz="1800" b="1" dirty="0">
                <a:solidFill>
                  <a:srgbClr val="202124"/>
                </a:solidFill>
                <a:effectLst/>
                <a:latin typeface="Arial" panose="020B0604020202020204" pitchFamily="34" charset="0"/>
                <a:ea typeface="Calibri" panose="020F0502020204030204" pitchFamily="34" charset="0"/>
              </a:rPr>
              <a:t>Cloud</a:t>
            </a:r>
            <a:r>
              <a:rPr lang="es-ES" sz="1800" dirty="0">
                <a:solidFill>
                  <a:srgbClr val="202124"/>
                </a:solidFill>
                <a:effectLst/>
                <a:latin typeface="Arial" panose="020B0604020202020204" pitchFamily="34" charset="0"/>
                <a:ea typeface="Calibri" panose="020F0502020204030204" pitchFamily="34" charset="0"/>
              </a:rPr>
              <a:t> </a:t>
            </a:r>
            <a:r>
              <a:rPr lang="es-ES" sz="1800" dirty="0" err="1">
                <a:solidFill>
                  <a:srgbClr val="202124"/>
                </a:solidFill>
                <a:effectLst/>
                <a:latin typeface="Arial" panose="020B0604020202020204" pitchFamily="34" charset="0"/>
                <a:ea typeface="Calibri" panose="020F0502020204030204" pitchFamily="34" charset="0"/>
              </a:rPr>
              <a:t>Adoption</a:t>
            </a:r>
            <a:r>
              <a:rPr lang="es-ES" sz="1800" dirty="0">
                <a:solidFill>
                  <a:srgbClr val="202124"/>
                </a:solidFill>
                <a:effectLst/>
                <a:latin typeface="Arial" panose="020B0604020202020204" pitchFamily="34" charset="0"/>
                <a:ea typeface="Calibri" panose="020F0502020204030204" pitchFamily="34" charset="0"/>
              </a:rPr>
              <a:t> Framework </a:t>
            </a:r>
            <a:endParaRPr lang="es-ES" dirty="0"/>
          </a:p>
        </p:txBody>
      </p:sp>
      <p:grpSp>
        <p:nvGrpSpPr>
          <p:cNvPr id="5" name="Grupo 4">
            <a:extLst>
              <a:ext uri="{FF2B5EF4-FFF2-40B4-BE49-F238E27FC236}">
                <a16:creationId xmlns:a16="http://schemas.microsoft.com/office/drawing/2014/main" id="{5EC78420-C614-4706-827D-3D5968E2AB68}"/>
              </a:ext>
            </a:extLst>
          </p:cNvPr>
          <p:cNvGrpSpPr/>
          <p:nvPr/>
        </p:nvGrpSpPr>
        <p:grpSpPr>
          <a:xfrm>
            <a:off x="1220832" y="1910715"/>
            <a:ext cx="8179527" cy="4603296"/>
            <a:chOff x="1220832" y="1910715"/>
            <a:chExt cx="8179527" cy="4603296"/>
          </a:xfrm>
        </p:grpSpPr>
        <p:pic>
          <p:nvPicPr>
            <p:cNvPr id="2" name="Imagen 1">
              <a:extLst>
                <a:ext uri="{FF2B5EF4-FFF2-40B4-BE49-F238E27FC236}">
                  <a16:creationId xmlns:a16="http://schemas.microsoft.com/office/drawing/2014/main" id="{85B236AC-11C2-4D7B-A748-9D447C4157E0}"/>
                </a:ext>
              </a:extLst>
            </p:cNvPr>
            <p:cNvPicPr/>
            <p:nvPr/>
          </p:nvPicPr>
          <p:blipFill rotWithShape="1">
            <a:blip r:embed="rId2"/>
            <a:srcRect l="24861" t="19155" r="12767" b="19070"/>
            <a:stretch/>
          </p:blipFill>
          <p:spPr bwMode="auto">
            <a:xfrm>
              <a:off x="1220832" y="1910715"/>
              <a:ext cx="8179527" cy="4603296"/>
            </a:xfrm>
            <a:prstGeom prst="rect">
              <a:avLst/>
            </a:prstGeom>
            <a:ln>
              <a:noFill/>
            </a:ln>
            <a:effectLst>
              <a:softEdge rad="112500"/>
            </a:effectLst>
            <a:extLst>
              <a:ext uri="{53640926-AAD7-44D8-BBD7-CCE9431645EC}">
                <a14:shadowObscured xmlns:a14="http://schemas.microsoft.com/office/drawing/2010/main"/>
              </a:ext>
            </a:extLst>
          </p:spPr>
        </p:pic>
        <p:sp>
          <p:nvSpPr>
            <p:cNvPr id="4" name="Rectángulo 3">
              <a:extLst>
                <a:ext uri="{FF2B5EF4-FFF2-40B4-BE49-F238E27FC236}">
                  <a16:creationId xmlns:a16="http://schemas.microsoft.com/office/drawing/2014/main" id="{822EC9CE-763B-47D4-97EB-A1043906AFBC}"/>
                </a:ext>
              </a:extLst>
            </p:cNvPr>
            <p:cNvSpPr/>
            <p:nvPr/>
          </p:nvSpPr>
          <p:spPr>
            <a:xfrm>
              <a:off x="7393577" y="2403566"/>
              <a:ext cx="1184366" cy="4180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39260099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42F9548E-BE76-4306-9E28-AEE7DD58374B}"/>
              </a:ext>
            </a:extLst>
          </p:cNvPr>
          <p:cNvSpPr txBox="1"/>
          <p:nvPr/>
        </p:nvSpPr>
        <p:spPr>
          <a:xfrm>
            <a:off x="768530" y="664017"/>
            <a:ext cx="9803675" cy="3662926"/>
          </a:xfrm>
          <a:prstGeom prst="rect">
            <a:avLst/>
          </a:prstGeom>
          <a:noFill/>
        </p:spPr>
        <p:txBody>
          <a:bodyPr wrap="square">
            <a:spAutoFit/>
          </a:bodyPr>
          <a:lstStyle/>
          <a:p>
            <a:pPr>
              <a:lnSpc>
                <a:spcPct val="150000"/>
              </a:lnSpc>
              <a:spcAft>
                <a:spcPts val="800"/>
              </a:spcAft>
            </a:pPr>
            <a:r>
              <a:rPr lang="es-ES" dirty="0">
                <a:latin typeface="Arial" panose="020B0604020202020204" pitchFamily="34" charset="0"/>
                <a:ea typeface="Times New Roman" panose="02020603050405020304" pitchFamily="18" charset="0"/>
                <a:cs typeface="Times New Roman" panose="02020603050405020304" pitchFamily="18" charset="0"/>
              </a:rPr>
              <a:t>D</a:t>
            </a:r>
            <a:r>
              <a:rPr lang="es-ES" sz="1800" dirty="0">
                <a:effectLst/>
                <a:latin typeface="Arial" panose="020B0604020202020204" pitchFamily="34" charset="0"/>
                <a:ea typeface="Times New Roman" panose="02020603050405020304" pitchFamily="18" charset="0"/>
                <a:cs typeface="Times New Roman" panose="02020603050405020304" pitchFamily="18" charset="0"/>
              </a:rPr>
              <a:t>esde la perspectiva de la seguridad (por ejemplo, director </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de seguridad de la información, administradores de seguridad de TI y analistas de </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seguridad de TI) deben garantizar que la organización cumpla los objetivos de seguridad en materia de visibilidad, auditoría, control y agilidad. </a:t>
            </a: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Las partes interesadas desde la perspectiva de la seguridad pueden utilizar el CAF de AWS para estructurar la selección y la implementación de controles de seguridad que satisfagan las necesidades de la organización.</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6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8196" name="Picture 4" descr="Aumenta la adopción de nube en México: Veritas">
            <a:extLst>
              <a:ext uri="{FF2B5EF4-FFF2-40B4-BE49-F238E27FC236}">
                <a16:creationId xmlns:a16="http://schemas.microsoft.com/office/drawing/2014/main" id="{BCC8C481-7FA7-458E-AF42-43C80D6DD48E}"/>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5153025" y="2495480"/>
            <a:ext cx="6762750" cy="413385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35928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F8880F77-DDA9-43D7-BBF5-C61D6DA51B30}"/>
              </a:ext>
            </a:extLst>
          </p:cNvPr>
          <p:cNvSpPr/>
          <p:nvPr/>
        </p:nvSpPr>
        <p:spPr>
          <a:xfrm>
            <a:off x="1334043" y="559435"/>
            <a:ext cx="8179527" cy="89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800" dirty="0">
                <a:solidFill>
                  <a:srgbClr val="202124"/>
                </a:solidFill>
                <a:effectLst/>
                <a:latin typeface="Arial" panose="020B0604020202020204" pitchFamily="34" charset="0"/>
                <a:ea typeface="Calibri" panose="020F0502020204030204" pitchFamily="34" charset="0"/>
              </a:rPr>
              <a:t>PERSPECTIVA DE LAS OPERACIONES </a:t>
            </a:r>
            <a:endParaRPr lang="es-ES" dirty="0"/>
          </a:p>
        </p:txBody>
      </p:sp>
      <p:grpSp>
        <p:nvGrpSpPr>
          <p:cNvPr id="5" name="Grupo 4">
            <a:extLst>
              <a:ext uri="{FF2B5EF4-FFF2-40B4-BE49-F238E27FC236}">
                <a16:creationId xmlns:a16="http://schemas.microsoft.com/office/drawing/2014/main" id="{3429CC9B-9257-43C9-8C88-2F9E14129E16}"/>
              </a:ext>
            </a:extLst>
          </p:cNvPr>
          <p:cNvGrpSpPr/>
          <p:nvPr/>
        </p:nvGrpSpPr>
        <p:grpSpPr>
          <a:xfrm>
            <a:off x="1334044" y="1841998"/>
            <a:ext cx="8179526" cy="4456567"/>
            <a:chOff x="1334043" y="1841998"/>
            <a:chExt cx="8179526" cy="4456567"/>
          </a:xfrm>
        </p:grpSpPr>
        <p:pic>
          <p:nvPicPr>
            <p:cNvPr id="2" name="Imagen 1">
              <a:extLst>
                <a:ext uri="{FF2B5EF4-FFF2-40B4-BE49-F238E27FC236}">
                  <a16:creationId xmlns:a16="http://schemas.microsoft.com/office/drawing/2014/main" id="{309C5285-D74B-484D-8296-F6BE510CDAFE}"/>
                </a:ext>
              </a:extLst>
            </p:cNvPr>
            <p:cNvPicPr/>
            <p:nvPr/>
          </p:nvPicPr>
          <p:blipFill rotWithShape="1">
            <a:blip r:embed="rId2"/>
            <a:srcRect l="25301" t="15245" r="13751" b="23567"/>
            <a:stretch/>
          </p:blipFill>
          <p:spPr bwMode="auto">
            <a:xfrm>
              <a:off x="1334043" y="1841998"/>
              <a:ext cx="8179526" cy="4456567"/>
            </a:xfrm>
            <a:prstGeom prst="rect">
              <a:avLst/>
            </a:prstGeom>
            <a:ln>
              <a:noFill/>
            </a:ln>
            <a:effectLst>
              <a:softEdge rad="112500"/>
            </a:effectLst>
            <a:extLst>
              <a:ext uri="{53640926-AAD7-44D8-BBD7-CCE9431645EC}">
                <a14:shadowObscured xmlns:a14="http://schemas.microsoft.com/office/drawing/2010/main"/>
              </a:ext>
            </a:extLst>
          </p:spPr>
        </p:pic>
        <p:sp>
          <p:nvSpPr>
            <p:cNvPr id="4" name="Rectángulo 3">
              <a:extLst>
                <a:ext uri="{FF2B5EF4-FFF2-40B4-BE49-F238E27FC236}">
                  <a16:creationId xmlns:a16="http://schemas.microsoft.com/office/drawing/2014/main" id="{E948A364-CB9B-4FA5-8053-CCE49940F1B2}"/>
                </a:ext>
              </a:extLst>
            </p:cNvPr>
            <p:cNvSpPr/>
            <p:nvPr/>
          </p:nvSpPr>
          <p:spPr>
            <a:xfrm>
              <a:off x="7672251" y="2299063"/>
              <a:ext cx="1079863" cy="461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37217384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981B8C18-2C92-478A-AE08-53CC0422337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436552" y="1635533"/>
            <a:ext cx="8488498" cy="4593817"/>
          </a:xfrm>
          <a:prstGeom prst="rect">
            <a:avLst/>
          </a:prstGeom>
          <a:ln>
            <a:noFill/>
          </a:ln>
          <a:effectLst>
            <a:softEdge rad="112500"/>
          </a:effectLst>
        </p:spPr>
      </p:pic>
      <p:sp>
        <p:nvSpPr>
          <p:cNvPr id="7" name="CuadroTexto 6">
            <a:extLst>
              <a:ext uri="{FF2B5EF4-FFF2-40B4-BE49-F238E27FC236}">
                <a16:creationId xmlns:a16="http://schemas.microsoft.com/office/drawing/2014/main" id="{AE205A69-67AB-46B0-B197-6F7084C07DCF}"/>
              </a:ext>
            </a:extLst>
          </p:cNvPr>
          <p:cNvSpPr txBox="1"/>
          <p:nvPr/>
        </p:nvSpPr>
        <p:spPr>
          <a:xfrm>
            <a:off x="1517672" y="628650"/>
            <a:ext cx="6100762" cy="772904"/>
          </a:xfrm>
          <a:prstGeom prst="rect">
            <a:avLst/>
          </a:prstGeom>
          <a:noFill/>
        </p:spPr>
        <p:txBody>
          <a:bodyPr wrap="square">
            <a:spAutoFit/>
          </a:bodyPr>
          <a:lstStyle/>
          <a:p>
            <a:pPr>
              <a:lnSpc>
                <a:spcPct val="107000"/>
              </a:lnSpc>
              <a:spcAft>
                <a:spcPts val="800"/>
              </a:spcAft>
            </a:pPr>
            <a:r>
              <a:rPr lang="es-ES" sz="1800" dirty="0" err="1">
                <a:effectLst/>
                <a:latin typeface="Georgia" panose="02040502050405020303" pitchFamily="18" charset="0"/>
                <a:ea typeface="Calibri" panose="020F0502020204030204" pitchFamily="34" charset="0"/>
                <a:cs typeface="Georgia" panose="02040502050405020303" pitchFamily="18" charset="0"/>
              </a:rPr>
              <a:t>Mdelo</a:t>
            </a:r>
            <a:r>
              <a:rPr lang="es-ES" sz="1800" dirty="0">
                <a:effectLst/>
                <a:latin typeface="Georgia" panose="02040502050405020303" pitchFamily="18" charset="0"/>
                <a:ea typeface="Calibri" panose="020F0502020204030204" pitchFamily="34" charset="0"/>
                <a:cs typeface="Georgia" panose="02040502050405020303" pitchFamily="18" charset="0"/>
              </a:rPr>
              <a:t> utilizado por la NIST, donde se detallan los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tipos de nubes.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1577954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1600474A-D5DE-48C5-BA38-CFFB2D7F85B6}"/>
              </a:ext>
            </a:extLst>
          </p:cNvPr>
          <p:cNvSpPr txBox="1"/>
          <p:nvPr/>
        </p:nvSpPr>
        <p:spPr>
          <a:xfrm>
            <a:off x="248739" y="154470"/>
            <a:ext cx="10476411" cy="3679341"/>
          </a:xfrm>
          <a:prstGeom prst="rect">
            <a:avLst/>
          </a:prstGeom>
          <a:noFill/>
        </p:spPr>
        <p:txBody>
          <a:bodyPr wrap="square">
            <a:spAutoFit/>
          </a:bodyPr>
          <a:lstStyle/>
          <a:p>
            <a:pPr>
              <a:lnSpc>
                <a:spcPct val="150000"/>
              </a:lnSpc>
              <a:spcAft>
                <a:spcPts val="800"/>
              </a:spcAft>
            </a:pPr>
            <a:r>
              <a:rPr lang="es-ES" dirty="0">
                <a:latin typeface="Arial" panose="020B0604020202020204" pitchFamily="34" charset="0"/>
                <a:ea typeface="Times New Roman" panose="02020603050405020304" pitchFamily="18" charset="0"/>
                <a:cs typeface="Times New Roman" panose="02020603050405020304" pitchFamily="18" charset="0"/>
              </a:rPr>
              <a:t>D</a:t>
            </a:r>
            <a:r>
              <a:rPr lang="es-ES" sz="1800" dirty="0">
                <a:effectLst/>
                <a:latin typeface="Arial" panose="020B0604020202020204" pitchFamily="34" charset="0"/>
                <a:ea typeface="Times New Roman" panose="02020603050405020304" pitchFamily="18" charset="0"/>
                <a:cs typeface="Times New Roman" panose="02020603050405020304" pitchFamily="18" charset="0"/>
              </a:rPr>
              <a:t>esde la perspectiva de las operaciones (por ejemplo, los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directores de operaciones de TI y los directores de soporte de TI) definen cómo se realizan los negocios diarios, trimestrales y anuales.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Las partes interesadas desde la perspectiva de las operaciones se alinean a las operaciones del negocio y las respaldan. El CAF de AWS ayuda a estas partes interesadas a definir los procedimientos operativos actuales. </a:t>
            </a:r>
          </a:p>
          <a:p>
            <a:pPr>
              <a:lnSpc>
                <a:spcPct val="150000"/>
              </a:lnSpc>
              <a:spcAft>
                <a:spcPts val="800"/>
              </a:spcAft>
            </a:pPr>
            <a:r>
              <a:rPr lang="es-ES" sz="1800" dirty="0">
                <a:effectLst/>
                <a:latin typeface="Arial" panose="020B0604020202020204" pitchFamily="34" charset="0"/>
                <a:ea typeface="Times New Roman" panose="02020603050405020304" pitchFamily="18" charset="0"/>
                <a:cs typeface="Times New Roman" panose="02020603050405020304" pitchFamily="18" charset="0"/>
              </a:rPr>
              <a:t>También los ayuda a identificar la formación técnica y los cambios en los procesos necesarios para implementar una adopción satisfactoria de la nube</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218" name="Picture 2" descr="Monitorear los recursos de su nube: Clave para elegir la mejor solución -  Revista Innovación Seguridad">
            <a:extLst>
              <a:ext uri="{FF2B5EF4-FFF2-40B4-BE49-F238E27FC236}">
                <a16:creationId xmlns:a16="http://schemas.microsoft.com/office/drawing/2014/main" id="{9D6DAE79-0EAF-4ECE-809A-D4901AF4EE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4377971"/>
            <a:ext cx="3724275" cy="248002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9220" name="Picture 4" descr="DevOps Monitoring Tool for Databases l SolarWinds">
            <a:extLst>
              <a:ext uri="{FF2B5EF4-FFF2-40B4-BE49-F238E27FC236}">
                <a16:creationId xmlns:a16="http://schemas.microsoft.com/office/drawing/2014/main" id="{363F5FDC-69F1-4B29-9428-4F90AB3D685A}"/>
              </a:ext>
            </a:extLst>
          </p:cNvPr>
          <p:cNvPicPr>
            <a:picLocks noChangeAspect="1" noChangeArrowheads="1"/>
          </p:cNvPicPr>
          <p:nvPr/>
        </p:nvPicPr>
        <p:blipFill rotWithShape="1">
          <a:blip r:embed="rId3">
            <a:alphaModFix amt="70000"/>
            <a:extLst>
              <a:ext uri="{28A0092B-C50C-407E-A947-70E740481C1C}">
                <a14:useLocalDpi xmlns:a14="http://schemas.microsoft.com/office/drawing/2010/main" val="0"/>
              </a:ext>
            </a:extLst>
          </a:blip>
          <a:srcRect t="15741"/>
          <a:stretch/>
        </p:blipFill>
        <p:spPr bwMode="auto">
          <a:xfrm>
            <a:off x="1184366" y="3833811"/>
            <a:ext cx="5476875" cy="2595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22664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41000">
              <a:schemeClr val="accent1">
                <a:lumMod val="0"/>
                <a:lumOff val="100000"/>
              </a:schemeClr>
            </a:gs>
            <a:gs pos="100000">
              <a:srgbClr val="486A70"/>
            </a:gs>
          </a:gsLst>
          <a:path path="rect">
            <a:fillToRect l="100000" t="100000"/>
          </a:path>
          <a:tileRect r="-100000" b="-100000"/>
        </a:gradFill>
        <a:effectLst/>
      </p:bgPr>
    </p:bg>
    <p:spTree>
      <p:nvGrpSpPr>
        <p:cNvPr id="1" name=""/>
        <p:cNvGrpSpPr/>
        <p:nvPr/>
      </p:nvGrpSpPr>
      <p:grpSpPr>
        <a:xfrm>
          <a:off x="0" y="0"/>
          <a:ext cx="0" cy="0"/>
          <a:chOff x="0" y="0"/>
          <a:chExt cx="0" cy="0"/>
        </a:xfrm>
      </p:grpSpPr>
      <p:pic>
        <p:nvPicPr>
          <p:cNvPr id="8" name="Picture 2" descr="Cómo instalar un servidor web en tu ordenador con XAMPP | Tecnología -  ComputerHoy.com">
            <a:extLst>
              <a:ext uri="{FF2B5EF4-FFF2-40B4-BE49-F238E27FC236}">
                <a16:creationId xmlns:a16="http://schemas.microsoft.com/office/drawing/2014/main" id="{CB6E2B2A-3C85-4F65-B8FA-4D96A4522465}"/>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243117" y="124560"/>
            <a:ext cx="11705766" cy="6608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76777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Servidor en la nube : ahorra dinero y salva las finanzas de tu empresa. |  Coresa IT">
            <a:extLst>
              <a:ext uri="{FF2B5EF4-FFF2-40B4-BE49-F238E27FC236}">
                <a16:creationId xmlns:a16="http://schemas.microsoft.com/office/drawing/2014/main" id="{C9018C44-B833-4968-9725-54905D4F3B3F}"/>
              </a:ext>
            </a:extLst>
          </p:cNvPr>
          <p:cNvPicPr>
            <a:picLocks noChangeAspect="1" noChangeArrowheads="1"/>
          </p:cNvPicPr>
          <p:nvPr/>
        </p:nvPicPr>
        <p:blipFill rotWithShape="1">
          <a:blip r:embed="rId2" cstate="screen">
            <a:alphaModFix amt="5000"/>
            <a:extLst>
              <a:ext uri="{28A0092B-C50C-407E-A947-70E740481C1C}">
                <a14:useLocalDpi xmlns:a14="http://schemas.microsoft.com/office/drawing/2010/main" val="0"/>
              </a:ext>
            </a:extLst>
          </a:blip>
          <a:srcRect/>
          <a:stretch/>
        </p:blipFill>
        <p:spPr bwMode="auto">
          <a:xfrm>
            <a:off x="20" y="0"/>
            <a:ext cx="12191980" cy="6857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28447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Cómo configurar su propio servidor de correo electrónico - Mistertek.com">
            <a:extLst>
              <a:ext uri="{FF2B5EF4-FFF2-40B4-BE49-F238E27FC236}">
                <a16:creationId xmlns:a16="http://schemas.microsoft.com/office/drawing/2014/main" id="{AACD3279-0905-4AA1-A804-779C3F5A6B6C}"/>
              </a:ext>
            </a:extLst>
          </p:cNvPr>
          <p:cNvPicPr>
            <a:picLocks noChangeAspect="1" noChangeArrowheads="1"/>
          </p:cNvPicPr>
          <p:nvPr/>
        </p:nvPicPr>
        <p:blipFill rotWithShape="1">
          <a:blip r:embed="rId2">
            <a:grayscl/>
            <a:alphaModFix amt="20000"/>
            <a:extLst>
              <a:ext uri="{28A0092B-C50C-407E-A947-70E740481C1C}">
                <a14:useLocalDpi xmlns:a14="http://schemas.microsoft.com/office/drawing/2010/main" val="0"/>
              </a:ext>
            </a:extLst>
          </a:blip>
          <a:srcRect t="1747"/>
          <a:stretch/>
        </p:blipFill>
        <p:spPr bwMode="auto">
          <a:xfrm>
            <a:off x="20" y="10"/>
            <a:ext cx="12191980" cy="6857990"/>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96580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0"/>
                <a:lumOff val="100000"/>
              </a:schemeClr>
            </a:gs>
            <a:gs pos="41000">
              <a:schemeClr val="accent1">
                <a:lumMod val="0"/>
                <a:lumOff val="100000"/>
              </a:schemeClr>
            </a:gs>
            <a:gs pos="100000">
              <a:srgbClr val="486A70"/>
            </a:gs>
          </a:gsLst>
          <a:path path="rect">
            <a:fillToRect l="100000" t="100000"/>
          </a:path>
          <a:tileRect r="-100000" b="-100000"/>
        </a:gradFill>
        <a:effectLst/>
      </p:bgPr>
    </p:bg>
    <p:spTree>
      <p:nvGrpSpPr>
        <p:cNvPr id="1" name=""/>
        <p:cNvGrpSpPr/>
        <p:nvPr/>
      </p:nvGrpSpPr>
      <p:grpSpPr>
        <a:xfrm>
          <a:off x="0" y="0"/>
          <a:ext cx="0" cy="0"/>
          <a:chOff x="0" y="0"/>
          <a:chExt cx="0" cy="0"/>
        </a:xfrm>
      </p:grpSpPr>
      <p:sp>
        <p:nvSpPr>
          <p:cNvPr id="3" name="Rectángulo 2"/>
          <p:cNvSpPr/>
          <p:nvPr/>
        </p:nvSpPr>
        <p:spPr>
          <a:xfrm>
            <a:off x="3935605" y="2076425"/>
            <a:ext cx="5506496" cy="2924070"/>
          </a:xfrm>
          <a:prstGeom prst="rect">
            <a:avLst/>
          </a:prstGeom>
          <a:gradFill flip="none" rotWithShape="1">
            <a:gsLst>
              <a:gs pos="0">
                <a:schemeClr val="accent1">
                  <a:lumMod val="0"/>
                  <a:lumOff val="100000"/>
                </a:schemeClr>
              </a:gs>
              <a:gs pos="41000">
                <a:schemeClr val="accent1">
                  <a:lumMod val="0"/>
                  <a:lumOff val="100000"/>
                </a:schemeClr>
              </a:gs>
              <a:gs pos="100000">
                <a:schemeClr val="accent1">
                  <a:lumMod val="100000"/>
                </a:schemeClr>
              </a:gs>
            </a:gsLst>
            <a:path path="rect">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black"/>
                </a:solidFill>
                <a:effectLst/>
                <a:uLnTx/>
                <a:uFillTx/>
                <a:latin typeface="Bookman Old Style" panose="02050604050505020204"/>
                <a:ea typeface="+mn-ea"/>
                <a:cs typeface="+mn-cs"/>
              </a:rPr>
              <a:t>Fin de la presentación del Material</a:t>
            </a:r>
          </a:p>
        </p:txBody>
      </p:sp>
      <p:sp>
        <p:nvSpPr>
          <p:cNvPr id="4" name="Rectángulo 3"/>
          <p:cNvSpPr/>
          <p:nvPr/>
        </p:nvSpPr>
        <p:spPr>
          <a:xfrm>
            <a:off x="2103032" y="1231290"/>
            <a:ext cx="9171642" cy="1690270"/>
          </a:xfrm>
          <a:prstGeom prst="rect">
            <a:avLst/>
          </a:prstGeom>
          <a:solidFill>
            <a:srgbClr val="FF000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6000" b="0" i="0" u="none" strike="noStrike" kern="1200" cap="none" spc="0" normalizeH="0" baseline="0" noProof="0" dirty="0">
                <a:ln>
                  <a:noFill/>
                </a:ln>
                <a:solidFill>
                  <a:prstClr val="white"/>
                </a:solidFill>
                <a:effectLst/>
                <a:uLnTx/>
                <a:uFillTx/>
                <a:latin typeface="Bookman Old Style" panose="02050604050505020204"/>
                <a:ea typeface="+mn-ea"/>
                <a:cs typeface="+mn-cs"/>
              </a:rPr>
              <a:t>CLOUD</a:t>
            </a:r>
          </a:p>
          <a:p>
            <a:pPr marL="0" marR="0" lvl="0" indent="0" algn="ctr" defTabSz="914400" rtl="0" eaLnBrk="1" fontAlgn="auto" latinLnBrk="0" hangingPunct="1">
              <a:lnSpc>
                <a:spcPct val="100000"/>
              </a:lnSpc>
              <a:spcBef>
                <a:spcPts val="0"/>
              </a:spcBef>
              <a:spcAft>
                <a:spcPts val="0"/>
              </a:spcAft>
              <a:buClrTx/>
              <a:buSzTx/>
              <a:buFontTx/>
              <a:buNone/>
              <a:tabLst/>
              <a:defRPr/>
            </a:pPr>
            <a:r>
              <a:rPr lang="es-ES" sz="2000" dirty="0">
                <a:solidFill>
                  <a:prstClr val="white"/>
                </a:solidFill>
                <a:latin typeface="Bookman Old Style" panose="02050604050505020204"/>
              </a:rPr>
              <a:t>CARACTERISTICAS</a:t>
            </a:r>
            <a:endParaRPr kumimoji="0" lang="es-ES" sz="2000" b="0" i="0" u="none" strike="noStrike" kern="1200" cap="none" spc="0" normalizeH="0" baseline="0" noProof="0" dirty="0">
              <a:ln>
                <a:noFill/>
              </a:ln>
              <a:solidFill>
                <a:prstClr val="white"/>
              </a:solidFill>
              <a:effectLst/>
              <a:uLnTx/>
              <a:uFillTx/>
              <a:latin typeface="Bookman Old Style" panose="02050604050505020204"/>
              <a:ea typeface="+mn-ea"/>
              <a:cs typeface="+mn-cs"/>
            </a:endParaRPr>
          </a:p>
        </p:txBody>
      </p:sp>
      <p:pic>
        <p:nvPicPr>
          <p:cNvPr id="3076" name="Picture 4" descr="Microsoft copia a los mineros de criptomonedas y sumerge sus servidores en  bañeras con un novedoso líquido | Tecnología - ComputerHoy.com">
            <a:extLst>
              <a:ext uri="{FF2B5EF4-FFF2-40B4-BE49-F238E27FC236}">
                <a16:creationId xmlns:a16="http://schemas.microsoft.com/office/drawing/2014/main" id="{207F7897-1CE0-4520-9A4C-86E1A0E7D160}"/>
              </a:ext>
            </a:extLst>
          </p:cNvPr>
          <p:cNvPicPr>
            <a:picLocks noChangeAspect="1" noChangeArrowheads="1"/>
          </p:cNvPicPr>
          <p:nvPr/>
        </p:nvPicPr>
        <p:blipFill>
          <a:blip r:embed="rId2">
            <a:alphaModFix amt="35000"/>
            <a:extLst>
              <a:ext uri="{BEBA8EAE-BF5A-486C-A8C5-ECC9F3942E4B}">
                <a14:imgProps xmlns:a14="http://schemas.microsoft.com/office/drawing/2010/main">
                  <a14:imgLayer r:embed="rId3">
                    <a14:imgEffect>
                      <a14:artisticGlass/>
                    </a14:imgEffect>
                  </a14:imgLayer>
                </a14:imgProps>
              </a:ext>
              <a:ext uri="{28A0092B-C50C-407E-A947-70E740481C1C}">
                <a14:useLocalDpi xmlns:a14="http://schemas.microsoft.com/office/drawing/2010/main" val="0"/>
              </a:ext>
            </a:extLst>
          </a:blip>
          <a:srcRect/>
          <a:stretch>
            <a:fillRect/>
          </a:stretch>
        </p:blipFill>
        <p:spPr bwMode="auto">
          <a:xfrm>
            <a:off x="0" y="-1"/>
            <a:ext cx="12287849" cy="691191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050" name="Picture 2" descr="Arquitectura Cloud Computing. Estrategias para una migración exitosa |  Novedades | Facultad de Ingeniería | UP">
            <a:extLst>
              <a:ext uri="{FF2B5EF4-FFF2-40B4-BE49-F238E27FC236}">
                <a16:creationId xmlns:a16="http://schemas.microsoft.com/office/drawing/2014/main" id="{2615055E-A086-4DE0-8715-EB65778E190B}"/>
              </a:ext>
            </a:extLst>
          </p:cNvPr>
          <p:cNvPicPr>
            <a:picLocks noChangeAspect="1" noChangeArrowheads="1"/>
          </p:cNvPicPr>
          <p:nvPr/>
        </p:nvPicPr>
        <p:blipFill>
          <a:blip r:embed="rId4">
            <a:alphaModFix amt="50000"/>
            <a:extLst>
              <a:ext uri="{28A0092B-C50C-407E-A947-70E740481C1C}">
                <a14:useLocalDpi xmlns:a14="http://schemas.microsoft.com/office/drawing/2010/main" val="0"/>
              </a:ext>
            </a:extLst>
          </a:blip>
          <a:srcRect/>
          <a:stretch>
            <a:fillRect/>
          </a:stretch>
        </p:blipFill>
        <p:spPr bwMode="auto">
          <a:xfrm>
            <a:off x="3727285" y="3766695"/>
            <a:ext cx="5923135" cy="2645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50682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6B4D538A-8EE8-4DA0-A2EC-0D89808D7AD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201148" y="1250042"/>
            <a:ext cx="7961902" cy="4598307"/>
          </a:xfrm>
          <a:prstGeom prst="rect">
            <a:avLst/>
          </a:prstGeom>
          <a:noFill/>
          <a:ln>
            <a:noFill/>
          </a:ln>
        </p:spPr>
      </p:pic>
      <p:sp>
        <p:nvSpPr>
          <p:cNvPr id="6" name="CuadroTexto 5">
            <a:extLst>
              <a:ext uri="{FF2B5EF4-FFF2-40B4-BE49-F238E27FC236}">
                <a16:creationId xmlns:a16="http://schemas.microsoft.com/office/drawing/2014/main" id="{ADF4C48C-F972-45EE-8962-C2E1441678DE}"/>
              </a:ext>
            </a:extLst>
          </p:cNvPr>
          <p:cNvSpPr txBox="1"/>
          <p:nvPr/>
        </p:nvSpPr>
        <p:spPr>
          <a:xfrm>
            <a:off x="1201148" y="635702"/>
            <a:ext cx="6100762" cy="373949"/>
          </a:xfrm>
          <a:prstGeom prst="rect">
            <a:avLst/>
          </a:prstGeom>
          <a:noFill/>
        </p:spPr>
        <p:txBody>
          <a:bodyPr wrap="square">
            <a:spAutoFit/>
          </a:bodyPr>
          <a:lstStyle/>
          <a:p>
            <a:pPr>
              <a:lnSpc>
                <a:spcPct val="107000"/>
              </a:lnSpc>
              <a:spcAft>
                <a:spcPts val="800"/>
              </a:spcAft>
            </a:pPr>
            <a:r>
              <a:rPr lang="es-ES" sz="1800" b="1" dirty="0">
                <a:effectLst/>
                <a:latin typeface="Georgia-Bold"/>
                <a:ea typeface="Calibri" panose="020F0502020204030204" pitchFamily="34" charset="0"/>
                <a:cs typeface="Georgia-Bold"/>
              </a:rPr>
              <a:t>Servicios de la Nube</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CuadroTexto 7">
            <a:extLst>
              <a:ext uri="{FF2B5EF4-FFF2-40B4-BE49-F238E27FC236}">
                <a16:creationId xmlns:a16="http://schemas.microsoft.com/office/drawing/2014/main" id="{1CED49B7-1C17-4B0D-85AC-EB7FDEDAA7A2}"/>
              </a:ext>
            </a:extLst>
          </p:cNvPr>
          <p:cNvSpPr txBox="1"/>
          <p:nvPr/>
        </p:nvSpPr>
        <p:spPr>
          <a:xfrm>
            <a:off x="1135924" y="5901765"/>
            <a:ext cx="8027126" cy="373949"/>
          </a:xfrm>
          <a:prstGeom prst="rect">
            <a:avLst/>
          </a:prstGeom>
          <a:noFill/>
        </p:spPr>
        <p:txBody>
          <a:bodyPr wrap="square">
            <a:spAutoFit/>
          </a:bodyPr>
          <a:lstStyle/>
          <a:p>
            <a:pPr>
              <a:lnSpc>
                <a:spcPct val="107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Cuadro comparativo de modelos de servicios, componentes y responsables</a:t>
            </a:r>
            <a:endParaRPr lang="es-E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5672436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2433FB22-C737-4B0D-8B17-0841F87B5CFD}"/>
              </a:ext>
            </a:extLst>
          </p:cNvPr>
          <p:cNvPicPr/>
          <p:nvPr/>
        </p:nvPicPr>
        <p:blipFill rotWithShape="1">
          <a:blip r:embed="rId2"/>
          <a:srcRect l="10936" t="32922" r="29974" b="15758"/>
          <a:stretch/>
        </p:blipFill>
        <p:spPr bwMode="auto">
          <a:xfrm>
            <a:off x="1026977" y="1340847"/>
            <a:ext cx="8907598" cy="4707527"/>
          </a:xfrm>
          <a:prstGeom prst="rect">
            <a:avLst/>
          </a:prstGeom>
          <a:ln>
            <a:noFill/>
          </a:ln>
          <a:effectLst>
            <a:softEdge rad="112500"/>
          </a:effectLst>
          <a:extLst>
            <a:ext uri="{53640926-AAD7-44D8-BBD7-CCE9431645EC}">
              <a14:shadowObscured xmlns:a14="http://schemas.microsoft.com/office/drawing/2010/main"/>
            </a:ext>
          </a:extLst>
        </p:spPr>
      </p:pic>
      <p:sp>
        <p:nvSpPr>
          <p:cNvPr id="9" name="CuadroTexto 8">
            <a:extLst>
              <a:ext uri="{FF2B5EF4-FFF2-40B4-BE49-F238E27FC236}">
                <a16:creationId xmlns:a16="http://schemas.microsoft.com/office/drawing/2014/main" id="{BED495E6-E856-494F-A42B-A1D33088DBCD}"/>
              </a:ext>
            </a:extLst>
          </p:cNvPr>
          <p:cNvSpPr txBox="1"/>
          <p:nvPr/>
        </p:nvSpPr>
        <p:spPr>
          <a:xfrm>
            <a:off x="646814" y="518431"/>
            <a:ext cx="9193871" cy="373949"/>
          </a:xfrm>
          <a:prstGeom prst="rect">
            <a:avLst/>
          </a:prstGeom>
          <a:noFill/>
        </p:spPr>
        <p:txBody>
          <a:bodyPr wrap="square">
            <a:spAutoFit/>
          </a:bodyPr>
          <a:lstStyle/>
          <a:p>
            <a:pPr indent="449580">
              <a:lnSpc>
                <a:spcPct val="107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Niveles de responsabilidad Cloud </a:t>
            </a:r>
            <a:r>
              <a:rPr lang="es-ES" sz="1800" dirty="0" err="1">
                <a:effectLst/>
                <a:latin typeface="Georgia" panose="02040502050405020303" pitchFamily="18" charset="0"/>
                <a:ea typeface="Calibri" panose="020F0502020204030204" pitchFamily="34" charset="0"/>
                <a:cs typeface="Georgia" panose="02040502050405020303" pitchFamily="18" charset="0"/>
              </a:rPr>
              <a:t>consumer</a:t>
            </a:r>
            <a:r>
              <a:rPr lang="es-ES" sz="1800" dirty="0">
                <a:effectLst/>
                <a:latin typeface="Georgia" panose="02040502050405020303" pitchFamily="18" charset="0"/>
                <a:ea typeface="Calibri" panose="020F0502020204030204" pitchFamily="34" charset="0"/>
                <a:cs typeface="Georgia" panose="02040502050405020303" pitchFamily="18" charset="0"/>
              </a:rPr>
              <a:t> vs Cloud </a:t>
            </a:r>
            <a:r>
              <a:rPr lang="es-ES" sz="1800" dirty="0" err="1">
                <a:effectLst/>
                <a:latin typeface="Georgia" panose="02040502050405020303" pitchFamily="18" charset="0"/>
                <a:ea typeface="Calibri" panose="020F0502020204030204" pitchFamily="34" charset="0"/>
                <a:cs typeface="Georgia" panose="02040502050405020303" pitchFamily="18" charset="0"/>
              </a:rPr>
              <a:t>provider</a:t>
            </a:r>
            <a:endParaRPr lang="es-E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7808172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D307A811-DF41-420B-8012-CA477E0B873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096917" y="1284922"/>
            <a:ext cx="7028180" cy="5150712"/>
          </a:xfrm>
          <a:prstGeom prst="rect">
            <a:avLst/>
          </a:prstGeom>
          <a:ln>
            <a:noFill/>
          </a:ln>
          <a:effectLst>
            <a:softEdge rad="112500"/>
          </a:effectLst>
        </p:spPr>
      </p:pic>
      <p:sp>
        <p:nvSpPr>
          <p:cNvPr id="4" name="CuadroTexto 3">
            <a:extLst>
              <a:ext uri="{FF2B5EF4-FFF2-40B4-BE49-F238E27FC236}">
                <a16:creationId xmlns:a16="http://schemas.microsoft.com/office/drawing/2014/main" id="{005C15AE-DBF9-4DFF-8461-4055C9D52AC3}"/>
              </a:ext>
            </a:extLst>
          </p:cNvPr>
          <p:cNvSpPr txBox="1"/>
          <p:nvPr/>
        </p:nvSpPr>
        <p:spPr>
          <a:xfrm>
            <a:off x="1096917" y="490235"/>
            <a:ext cx="6100354" cy="674159"/>
          </a:xfrm>
          <a:prstGeom prst="rect">
            <a:avLst/>
          </a:prstGeom>
          <a:noFill/>
        </p:spPr>
        <p:txBody>
          <a:bodyPr wrap="square">
            <a:spAutoFit/>
          </a:bodyPr>
          <a:lstStyle/>
          <a:p>
            <a:pPr indent="449580">
              <a:lnSpc>
                <a:spcPct val="107000"/>
              </a:lnSpc>
              <a:spcAft>
                <a:spcPts val="800"/>
              </a:spcAft>
            </a:pPr>
            <a:r>
              <a:rPr lang="es-ES" sz="1200" dirty="0">
                <a:effectLst/>
                <a:latin typeface="Georgia" panose="02040502050405020303" pitchFamily="18" charset="0"/>
                <a:ea typeface="Calibri" panose="020F0502020204030204" pitchFamily="34" charset="0"/>
                <a:cs typeface="Georgia" panose="02040502050405020303" pitchFamily="18" charset="0"/>
              </a:rPr>
              <a:t> </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b="1" dirty="0">
                <a:effectLst/>
                <a:latin typeface="Georgia-Bold"/>
                <a:ea typeface="Calibri" panose="020F0502020204030204" pitchFamily="34" charset="0"/>
                <a:cs typeface="Georgia-Bold"/>
              </a:rPr>
              <a:t>Virtualización - HIPERVISOR</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3294425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C849ACB8-1E96-4F6F-B394-A390F94C98E8}"/>
              </a:ext>
            </a:extLst>
          </p:cNvPr>
          <p:cNvSpPr txBox="1"/>
          <p:nvPr/>
        </p:nvSpPr>
        <p:spPr>
          <a:xfrm>
            <a:off x="960120" y="570671"/>
            <a:ext cx="6100354" cy="373949"/>
          </a:xfrm>
          <a:prstGeom prst="rect">
            <a:avLst/>
          </a:prstGeom>
          <a:noFill/>
        </p:spPr>
        <p:txBody>
          <a:bodyPr wrap="square">
            <a:spAutoFit/>
          </a:bodyPr>
          <a:lstStyle/>
          <a:p>
            <a:pPr>
              <a:lnSpc>
                <a:spcPct val="107000"/>
              </a:lnSpc>
              <a:spcAft>
                <a:spcPts val="800"/>
              </a:spcAft>
            </a:pPr>
            <a:r>
              <a:rPr lang="es-ES" sz="1800" b="1" dirty="0">
                <a:effectLst/>
                <a:latin typeface="Georgia-Bold"/>
                <a:ea typeface="Calibri" panose="020F0502020204030204" pitchFamily="34" charset="0"/>
                <a:cs typeface="Georgia-Bold"/>
              </a:rPr>
              <a:t>Sistemas Operativos para nubes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CuadroTexto 4">
            <a:extLst>
              <a:ext uri="{FF2B5EF4-FFF2-40B4-BE49-F238E27FC236}">
                <a16:creationId xmlns:a16="http://schemas.microsoft.com/office/drawing/2014/main" id="{F33273AF-4C71-4A90-A046-FB3D466FB63A}"/>
              </a:ext>
            </a:extLst>
          </p:cNvPr>
          <p:cNvSpPr txBox="1"/>
          <p:nvPr/>
        </p:nvSpPr>
        <p:spPr>
          <a:xfrm>
            <a:off x="2100943" y="1987445"/>
            <a:ext cx="6100354" cy="3063274"/>
          </a:xfrm>
          <a:prstGeom prst="rect">
            <a:avLst/>
          </a:prstGeom>
          <a:noFill/>
        </p:spPr>
        <p:txBody>
          <a:bodyPr wrap="square">
            <a:spAutoFit/>
          </a:bodyPr>
          <a:lstStyle/>
          <a:p>
            <a:pPr>
              <a:lnSpc>
                <a:spcPct val="107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Entre los principales sistemas operativos para nubes existentes en el mercado, tenemos los siguientes:</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dirty="0">
                <a:effectLst/>
                <a:latin typeface="Symbol" panose="05050102010706020507" pitchFamily="18" charset="2"/>
                <a:ea typeface="Calibri" panose="020F0502020204030204" pitchFamily="34" charset="0"/>
                <a:cs typeface="Symbol" panose="05050102010706020507" pitchFamily="18" charset="2"/>
              </a:rPr>
              <a:t> </a:t>
            </a:r>
            <a:r>
              <a:rPr lang="es-ES" sz="1800" dirty="0" err="1">
                <a:effectLst/>
                <a:latin typeface="Georgia" panose="02040502050405020303" pitchFamily="18" charset="0"/>
                <a:ea typeface="Calibri" panose="020F0502020204030204" pitchFamily="34" charset="0"/>
                <a:cs typeface="Georgia" panose="02040502050405020303" pitchFamily="18" charset="0"/>
              </a:rPr>
              <a:t>OpenStack</a:t>
            </a:r>
            <a:r>
              <a:rPr lang="es-ES" sz="1800" dirty="0">
                <a:effectLst/>
                <a:latin typeface="Georgia" panose="02040502050405020303" pitchFamily="18" charset="0"/>
                <a:ea typeface="Calibri" panose="020F0502020204030204" pitchFamily="34" charset="0"/>
                <a:cs typeface="Georgia" panose="02040502050405020303" pitchFamily="18" charset="0"/>
              </a:rPr>
              <a:t>(Software abierto)</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dirty="0">
                <a:effectLst/>
                <a:latin typeface="Symbol" panose="05050102010706020507" pitchFamily="18" charset="2"/>
                <a:ea typeface="Calibri" panose="020F0502020204030204" pitchFamily="34" charset="0"/>
                <a:cs typeface="Symbol" panose="05050102010706020507" pitchFamily="18" charset="2"/>
              </a:rPr>
              <a:t> </a:t>
            </a:r>
            <a:r>
              <a:rPr lang="es-ES" sz="1800" dirty="0" err="1">
                <a:effectLst/>
                <a:latin typeface="Georgia" panose="02040502050405020303" pitchFamily="18" charset="0"/>
                <a:ea typeface="Calibri" panose="020F0502020204030204" pitchFamily="34" charset="0"/>
                <a:cs typeface="Georgia" panose="02040502050405020303" pitchFamily="18" charset="0"/>
              </a:rPr>
              <a:t>CloudStack</a:t>
            </a:r>
            <a:r>
              <a:rPr lang="es-ES" sz="1800" dirty="0">
                <a:effectLst/>
                <a:latin typeface="Georgia" panose="02040502050405020303" pitchFamily="18" charset="0"/>
                <a:ea typeface="Calibri" panose="020F0502020204030204" pitchFamily="34" charset="0"/>
                <a:cs typeface="Georgia" panose="02040502050405020303" pitchFamily="18" charset="0"/>
              </a:rPr>
              <a:t>(Software abierto)</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dirty="0">
                <a:effectLst/>
                <a:latin typeface="Symbol" panose="05050102010706020507" pitchFamily="18" charset="2"/>
                <a:ea typeface="Calibri" panose="020F0502020204030204" pitchFamily="34" charset="0"/>
                <a:cs typeface="Symbol" panose="05050102010706020507" pitchFamily="18" charset="2"/>
              </a:rPr>
              <a:t> </a:t>
            </a:r>
            <a:r>
              <a:rPr lang="es-ES" sz="1800" dirty="0" err="1">
                <a:effectLst/>
                <a:latin typeface="Georgia" panose="02040502050405020303" pitchFamily="18" charset="0"/>
                <a:ea typeface="Calibri" panose="020F0502020204030204" pitchFamily="34" charset="0"/>
                <a:cs typeface="Georgia" panose="02040502050405020303" pitchFamily="18" charset="0"/>
              </a:rPr>
              <a:t>Eucalyptus</a:t>
            </a:r>
            <a:r>
              <a:rPr lang="es-ES" sz="1800" dirty="0">
                <a:effectLst/>
                <a:latin typeface="Georgia" panose="02040502050405020303" pitchFamily="18" charset="0"/>
                <a:ea typeface="Calibri" panose="020F0502020204030204" pitchFamily="34" charset="0"/>
                <a:cs typeface="Georgia" panose="02040502050405020303" pitchFamily="18" charset="0"/>
              </a:rPr>
              <a:t>(Software abierto)</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dirty="0">
                <a:effectLst/>
                <a:latin typeface="Symbol" panose="05050102010706020507" pitchFamily="18" charset="2"/>
                <a:ea typeface="Calibri" panose="020F0502020204030204" pitchFamily="34" charset="0"/>
                <a:cs typeface="Symbol" panose="05050102010706020507" pitchFamily="18" charset="2"/>
              </a:rPr>
              <a:t> </a:t>
            </a:r>
            <a:r>
              <a:rPr lang="es-ES" sz="1800" dirty="0" err="1">
                <a:effectLst/>
                <a:latin typeface="Georgia" panose="02040502050405020303" pitchFamily="18" charset="0"/>
                <a:ea typeface="Calibri" panose="020F0502020204030204" pitchFamily="34" charset="0"/>
                <a:cs typeface="Georgia" panose="02040502050405020303" pitchFamily="18" charset="0"/>
              </a:rPr>
              <a:t>Vmware</a:t>
            </a:r>
            <a:r>
              <a:rPr lang="es-ES" sz="1800" dirty="0">
                <a:effectLst/>
                <a:latin typeface="Georgia" panose="02040502050405020303" pitchFamily="18" charset="0"/>
                <a:ea typeface="Calibri" panose="020F0502020204030204" pitchFamily="34" charset="0"/>
                <a:cs typeface="Georgia" panose="02040502050405020303" pitchFamily="18" charset="0"/>
              </a:rPr>
              <a:t> </a:t>
            </a:r>
            <a:r>
              <a:rPr lang="es-ES" sz="1800" dirty="0" err="1">
                <a:effectLst/>
                <a:latin typeface="Georgia" panose="02040502050405020303" pitchFamily="18" charset="0"/>
                <a:ea typeface="Calibri" panose="020F0502020204030204" pitchFamily="34" charset="0"/>
                <a:cs typeface="Georgia" panose="02040502050405020303" pitchFamily="18" charset="0"/>
              </a:rPr>
              <a:t>Vcloud</a:t>
            </a:r>
            <a:r>
              <a:rPr lang="es-ES" sz="1800" dirty="0">
                <a:effectLst/>
                <a:latin typeface="Georgia" panose="02040502050405020303" pitchFamily="18" charset="0"/>
                <a:ea typeface="Calibri" panose="020F0502020204030204" pitchFamily="34" charset="0"/>
                <a:cs typeface="Georgia" panose="02040502050405020303" pitchFamily="18" charset="0"/>
              </a:rPr>
              <a:t> (Software privado)</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dirty="0">
                <a:effectLst/>
                <a:latin typeface="Symbol" panose="05050102010706020507" pitchFamily="18" charset="2"/>
                <a:ea typeface="Calibri" panose="020F0502020204030204" pitchFamily="34" charset="0"/>
                <a:cs typeface="Symbol" panose="05050102010706020507" pitchFamily="18" charset="2"/>
              </a:rPr>
              <a:t> </a:t>
            </a:r>
            <a:r>
              <a:rPr lang="es-ES" sz="1800" dirty="0">
                <a:effectLst/>
                <a:latin typeface="Georgia" panose="02040502050405020303" pitchFamily="18" charset="0"/>
                <a:ea typeface="Calibri" panose="020F0502020204030204" pitchFamily="34" charset="0"/>
                <a:cs typeface="Georgia" panose="02040502050405020303" pitchFamily="18" charset="0"/>
              </a:rPr>
              <a:t>Microsoft Azure(Software privado)</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dirty="0">
                <a:effectLst/>
                <a:latin typeface="Symbol" panose="05050102010706020507" pitchFamily="18" charset="2"/>
                <a:ea typeface="Calibri" panose="020F0502020204030204" pitchFamily="34" charset="0"/>
                <a:cs typeface="Symbol" panose="05050102010706020507" pitchFamily="18" charset="2"/>
              </a:rPr>
              <a:t> </a:t>
            </a:r>
            <a:r>
              <a:rPr lang="es-ES" sz="1800" dirty="0">
                <a:effectLst/>
                <a:latin typeface="Georgia" panose="02040502050405020303" pitchFamily="18" charset="0"/>
                <a:ea typeface="Calibri" panose="020F0502020204030204" pitchFamily="34" charset="0"/>
                <a:cs typeface="Georgia" panose="02040502050405020303" pitchFamily="18" charset="0"/>
              </a:rPr>
              <a:t>Red </a:t>
            </a:r>
            <a:r>
              <a:rPr lang="es-ES" sz="1800" dirty="0" err="1">
                <a:effectLst/>
                <a:latin typeface="Georgia" panose="02040502050405020303" pitchFamily="18" charset="0"/>
                <a:ea typeface="Calibri" panose="020F0502020204030204" pitchFamily="34" charset="0"/>
                <a:cs typeface="Georgia" panose="02040502050405020303" pitchFamily="18" charset="0"/>
              </a:rPr>
              <a:t>Hat</a:t>
            </a:r>
            <a:r>
              <a:rPr lang="es-ES" sz="1800" dirty="0">
                <a:effectLst/>
                <a:latin typeface="Georgia" panose="02040502050405020303" pitchFamily="18" charset="0"/>
                <a:ea typeface="Calibri" panose="020F0502020204030204" pitchFamily="34" charset="0"/>
                <a:cs typeface="Georgia" panose="02040502050405020303" pitchFamily="18" charset="0"/>
              </a:rPr>
              <a:t> RHLE( Privado, </a:t>
            </a:r>
            <a:r>
              <a:rPr lang="es-ES" sz="1800" dirty="0" err="1">
                <a:effectLst/>
                <a:latin typeface="Georgia" panose="02040502050405020303" pitchFamily="18" charset="0"/>
                <a:ea typeface="Calibri" panose="020F0502020204030204" pitchFamily="34" charset="0"/>
                <a:cs typeface="Georgia" panose="02040502050405020303" pitchFamily="18" charset="0"/>
              </a:rPr>
              <a:t>OpenStack</a:t>
            </a:r>
            <a:r>
              <a:rPr lang="es-ES" sz="1800" dirty="0">
                <a:effectLst/>
                <a:latin typeface="Georgia" panose="02040502050405020303" pitchFamily="18" charset="0"/>
                <a:ea typeface="Calibri" panose="020F0502020204030204" pitchFamily="34" charset="0"/>
                <a:cs typeface="Georgia" panose="02040502050405020303" pitchFamily="18" charset="0"/>
              </a:rPr>
              <a:t> modificado)</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2" descr="Cómo instalar un servidor web en tu ordenador con XAMPP | Tecnología -  ComputerHoy.com">
            <a:extLst>
              <a:ext uri="{FF2B5EF4-FFF2-40B4-BE49-F238E27FC236}">
                <a16:creationId xmlns:a16="http://schemas.microsoft.com/office/drawing/2014/main" id="{05381F85-27DB-40CC-B859-829630BB9859}"/>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243117" y="124560"/>
            <a:ext cx="11705766" cy="6608880"/>
          </a:xfrm>
          <a:prstGeom prst="rect">
            <a:avLst/>
          </a:prstGeom>
          <a:noFill/>
          <a:extLst>
            <a:ext uri="{909E8E84-426E-40DD-AFC4-6F175D3DCCD1}">
              <a14:hiddenFill xmlns:a14="http://schemas.microsoft.com/office/drawing/2010/main">
                <a:solidFill>
                  <a:srgbClr val="FFFFFF"/>
                </a:solidFill>
              </a14:hiddenFill>
            </a:ext>
          </a:extLst>
        </p:spPr>
      </p:pic>
      <p:pic>
        <p:nvPicPr>
          <p:cNvPr id="10242" name="Picture 2" descr="➤ Cómo usar OpenStack en una pequeña empresa (Parte 1)| CIOAL The Standard  IT">
            <a:extLst>
              <a:ext uri="{FF2B5EF4-FFF2-40B4-BE49-F238E27FC236}">
                <a16:creationId xmlns:a16="http://schemas.microsoft.com/office/drawing/2014/main" id="{37E68FC5-2E89-468F-8D72-48C1799D33E6}"/>
              </a:ext>
            </a:extLst>
          </p:cNvPr>
          <p:cNvPicPr>
            <a:picLocks noChangeAspect="1" noChangeArrowheads="1"/>
          </p:cNvPicPr>
          <p:nvPr/>
        </p:nvPicPr>
        <p:blipFill>
          <a:blip r:embed="rId3">
            <a:alphaModFix amt="35000"/>
            <a:extLst>
              <a:ext uri="{28A0092B-C50C-407E-A947-70E740481C1C}">
                <a14:useLocalDpi xmlns:a14="http://schemas.microsoft.com/office/drawing/2010/main" val="0"/>
              </a:ext>
            </a:extLst>
          </a:blip>
          <a:srcRect/>
          <a:stretch>
            <a:fillRect/>
          </a:stretch>
        </p:blipFill>
        <p:spPr bwMode="auto">
          <a:xfrm>
            <a:off x="7666335" y="3796314"/>
            <a:ext cx="4437397" cy="2952886"/>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Troubleshooting Openstack: Servicios en contenedores y notas de HA |  Guillermo Alvarado">
            <a:extLst>
              <a:ext uri="{FF2B5EF4-FFF2-40B4-BE49-F238E27FC236}">
                <a16:creationId xmlns:a16="http://schemas.microsoft.com/office/drawing/2014/main" id="{0A436943-DFDC-4749-BCDF-F43FC160DE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00943" y="5311170"/>
            <a:ext cx="3362325" cy="9761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444138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67C9818A-C7F5-4EC3-8DA9-0F696DB6F8F4}"/>
              </a:ext>
            </a:extLst>
          </p:cNvPr>
          <p:cNvSpPr txBox="1"/>
          <p:nvPr/>
        </p:nvSpPr>
        <p:spPr>
          <a:xfrm>
            <a:off x="455225" y="397877"/>
            <a:ext cx="10526283" cy="2060949"/>
          </a:xfrm>
          <a:prstGeom prst="rect">
            <a:avLst/>
          </a:prstGeom>
          <a:noFill/>
        </p:spPr>
        <p:txBody>
          <a:bodyPr wrap="square">
            <a:spAutoFit/>
          </a:bodyPr>
          <a:lstStyle/>
          <a:p>
            <a:pPr>
              <a:lnSpc>
                <a:spcPct val="107000"/>
              </a:lnSpc>
              <a:spcAft>
                <a:spcPts val="800"/>
              </a:spcAft>
            </a:pPr>
            <a:r>
              <a:rPr lang="es-ES" sz="1800" b="1" dirty="0" err="1">
                <a:effectLst/>
                <a:latin typeface="Georgia-Bold"/>
                <a:ea typeface="Calibri" panose="020F0502020204030204" pitchFamily="34" charset="0"/>
                <a:cs typeface="Georgia-Bold"/>
              </a:rPr>
              <a:t>OpenStack</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dirty="0" err="1">
                <a:effectLst/>
                <a:latin typeface="Georgia" panose="02040502050405020303" pitchFamily="18" charset="0"/>
                <a:ea typeface="Calibri" panose="020F0502020204030204" pitchFamily="34" charset="0"/>
                <a:cs typeface="Georgia" panose="02040502050405020303" pitchFamily="18" charset="0"/>
              </a:rPr>
              <a:t>OpenStack</a:t>
            </a:r>
            <a:r>
              <a:rPr lang="es-ES" sz="1800" dirty="0">
                <a:effectLst/>
                <a:latin typeface="Georgia" panose="02040502050405020303" pitchFamily="18" charset="0"/>
                <a:ea typeface="Calibri" panose="020F0502020204030204" pitchFamily="34" charset="0"/>
                <a:cs typeface="Georgia" panose="02040502050405020303" pitchFamily="18" charset="0"/>
              </a:rPr>
              <a:t> es un sistema operativo de nubes, creado en principio por la empresa </a:t>
            </a:r>
            <a:r>
              <a:rPr lang="es-ES" sz="1800" dirty="0" err="1">
                <a:effectLst/>
                <a:highlight>
                  <a:srgbClr val="C0C0C0"/>
                </a:highlight>
                <a:latin typeface="Georgia" panose="02040502050405020303" pitchFamily="18" charset="0"/>
                <a:ea typeface="Calibri" panose="020F0502020204030204" pitchFamily="34" charset="0"/>
                <a:cs typeface="Georgia" panose="02040502050405020303" pitchFamily="18" charset="0"/>
              </a:rPr>
              <a:t>Rackspace</a:t>
            </a:r>
            <a:r>
              <a:rPr lang="es-ES" sz="1800" dirty="0">
                <a:effectLst/>
                <a:highlight>
                  <a:srgbClr val="C0C0C0"/>
                </a:highlight>
                <a:latin typeface="Georgia" panose="02040502050405020303" pitchFamily="18" charset="0"/>
                <a:ea typeface="Calibri" panose="020F0502020204030204" pitchFamily="34" charset="0"/>
                <a:cs typeface="Georgia" panose="02040502050405020303" pitchFamily="18" charset="0"/>
              </a:rPr>
              <a:t> y la NASA </a:t>
            </a:r>
            <a:r>
              <a:rPr lang="es-ES" sz="1800" dirty="0">
                <a:effectLst/>
                <a:latin typeface="Georgia" panose="02040502050405020303" pitchFamily="18" charset="0"/>
                <a:ea typeface="Calibri" panose="020F0502020204030204" pitchFamily="34" charset="0"/>
                <a:cs typeface="Georgia" panose="02040502050405020303" pitchFamily="18" charset="0"/>
              </a:rPr>
              <a:t>presentado en Julio de 2010, con el ideal de crear un sistema operativo abierto que compita directamente contra Amazon Web </a:t>
            </a:r>
            <a:r>
              <a:rPr lang="es-ES" sz="1800" dirty="0" err="1">
                <a:effectLst/>
                <a:latin typeface="Georgia" panose="02040502050405020303" pitchFamily="18" charset="0"/>
                <a:ea typeface="Calibri" panose="020F0502020204030204" pitchFamily="34" charset="0"/>
                <a:cs typeface="Georgia" panose="02040502050405020303" pitchFamily="18" charset="0"/>
              </a:rPr>
              <a:t>Services</a:t>
            </a:r>
            <a:r>
              <a:rPr lang="es-ES" sz="1800" dirty="0">
                <a:effectLst/>
                <a:latin typeface="Georgia" panose="02040502050405020303" pitchFamily="18" charset="0"/>
                <a:ea typeface="Calibri" panose="020F0502020204030204" pitchFamily="34" charset="0"/>
                <a:cs typeface="Georgia" panose="02040502050405020303" pitchFamily="18" charset="0"/>
              </a:rPr>
              <a:t>.</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ES" sz="1800" dirty="0" err="1">
                <a:effectLst/>
                <a:latin typeface="Georgia" panose="02040502050405020303" pitchFamily="18" charset="0"/>
                <a:ea typeface="Calibri" panose="020F0502020204030204" pitchFamily="34" charset="0"/>
                <a:cs typeface="Georgia" panose="02040502050405020303" pitchFamily="18" charset="0"/>
              </a:rPr>
              <a:t>OpenStack</a:t>
            </a:r>
            <a:r>
              <a:rPr lang="es-ES" sz="1800" dirty="0">
                <a:effectLst/>
                <a:latin typeface="Georgia" panose="02040502050405020303" pitchFamily="18" charset="0"/>
                <a:ea typeface="Calibri" panose="020F0502020204030204" pitchFamily="34" charset="0"/>
                <a:cs typeface="Georgia" panose="02040502050405020303" pitchFamily="18" charset="0"/>
              </a:rPr>
              <a:t> puede modificarse y adaptarse a las necesidades de los clientes, se encuentra disponible bajo la licencia Apache 2.0.</a:t>
            </a:r>
            <a:endParaRPr lang="es-E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Imagen 3">
            <a:extLst>
              <a:ext uri="{FF2B5EF4-FFF2-40B4-BE49-F238E27FC236}">
                <a16:creationId xmlns:a16="http://schemas.microsoft.com/office/drawing/2014/main" id="{6B701E52-291E-497F-AA1C-B8AA08AA02B2}"/>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0859" y="2601863"/>
            <a:ext cx="6879047" cy="3858260"/>
          </a:xfrm>
          <a:prstGeom prst="rect">
            <a:avLst/>
          </a:prstGeom>
          <a:noFill/>
          <a:ln>
            <a:noFill/>
          </a:ln>
        </p:spPr>
      </p:pic>
      <p:sp>
        <p:nvSpPr>
          <p:cNvPr id="6" name="CuadroTexto 5">
            <a:extLst>
              <a:ext uri="{FF2B5EF4-FFF2-40B4-BE49-F238E27FC236}">
                <a16:creationId xmlns:a16="http://schemas.microsoft.com/office/drawing/2014/main" id="{06F99892-4473-4224-AE58-BC6D8DF4A811}"/>
              </a:ext>
            </a:extLst>
          </p:cNvPr>
          <p:cNvSpPr txBox="1"/>
          <p:nvPr/>
        </p:nvSpPr>
        <p:spPr>
          <a:xfrm>
            <a:off x="4478586" y="6020061"/>
            <a:ext cx="6100762" cy="373949"/>
          </a:xfrm>
          <a:prstGeom prst="rect">
            <a:avLst/>
          </a:prstGeom>
          <a:noFill/>
        </p:spPr>
        <p:txBody>
          <a:bodyPr wrap="square">
            <a:spAutoFit/>
          </a:bodyPr>
          <a:lstStyle/>
          <a:p>
            <a:pPr marL="449580" indent="449580">
              <a:lnSpc>
                <a:spcPct val="107000"/>
              </a:lnSpc>
              <a:spcAft>
                <a:spcPts val="800"/>
              </a:spcAft>
            </a:pPr>
            <a:r>
              <a:rPr lang="es-ES" sz="1800" dirty="0">
                <a:effectLst/>
                <a:latin typeface="Georgia" panose="02040502050405020303" pitchFamily="18" charset="0"/>
                <a:ea typeface="Calibri" panose="020F0502020204030204" pitchFamily="34" charset="0"/>
                <a:cs typeface="Georgia" panose="02040502050405020303" pitchFamily="18" charset="0"/>
              </a:rPr>
              <a:t>Visión general de </a:t>
            </a:r>
            <a:r>
              <a:rPr lang="es-ES" sz="1800" dirty="0" err="1">
                <a:effectLst/>
                <a:latin typeface="Georgia" panose="02040502050405020303" pitchFamily="18" charset="0"/>
                <a:ea typeface="Calibri" panose="020F0502020204030204" pitchFamily="34" charset="0"/>
                <a:cs typeface="Georgia" panose="02040502050405020303" pitchFamily="18" charset="0"/>
              </a:rPr>
              <a:t>OpenStack</a:t>
            </a:r>
            <a:endParaRPr lang="es-E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720815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ipo de madera">
  <a:themeElements>
    <a:clrScheme name="Tipo de madera">
      <a:dk1>
        <a:sysClr val="windowText" lastClr="000000"/>
      </a:dk1>
      <a:lt1>
        <a:sysClr val="window" lastClr="FFFFFF"/>
      </a:lt1>
      <a:dk2>
        <a:srgbClr val="84ACB6"/>
      </a:dk2>
      <a:lt2>
        <a:srgbClr val="EBE9DD"/>
      </a:lt2>
      <a:accent1>
        <a:srgbClr val="6F8183"/>
      </a:accent1>
      <a:accent2>
        <a:srgbClr val="967E96"/>
      </a:accent2>
      <a:accent3>
        <a:srgbClr val="CCC893"/>
      </a:accent3>
      <a:accent4>
        <a:srgbClr val="A54D74"/>
      </a:accent4>
      <a:accent5>
        <a:srgbClr val="949C6B"/>
      </a:accent5>
      <a:accent6>
        <a:srgbClr val="766A50"/>
      </a:accent6>
      <a:hlink>
        <a:srgbClr val="CC6600"/>
      </a:hlink>
      <a:folHlink>
        <a:srgbClr val="777777"/>
      </a:folHlink>
    </a:clrScheme>
    <a:fontScheme name="Tipo de madera">
      <a:majorFont>
        <a:latin typeface="Century Gothic" panose="020B0502020202020204"/>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man Old Style" panose="02050604050505020204"/>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Tipo de madera">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8E89CD47-BF55-4DDE-B823-2283AA7E7695}"/>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Tipo de madera">
    <a:dk1>
      <a:sysClr val="windowText" lastClr="000000"/>
    </a:dk1>
    <a:lt1>
      <a:sysClr val="window" lastClr="FFFFFF"/>
    </a:lt1>
    <a:dk2>
      <a:srgbClr val="84ACB6"/>
    </a:dk2>
    <a:lt2>
      <a:srgbClr val="EBE9DD"/>
    </a:lt2>
    <a:accent1>
      <a:srgbClr val="6F8183"/>
    </a:accent1>
    <a:accent2>
      <a:srgbClr val="967E96"/>
    </a:accent2>
    <a:accent3>
      <a:srgbClr val="CCC893"/>
    </a:accent3>
    <a:accent4>
      <a:srgbClr val="A54D74"/>
    </a:accent4>
    <a:accent5>
      <a:srgbClr val="949C6B"/>
    </a:accent5>
    <a:accent6>
      <a:srgbClr val="766A50"/>
    </a:accent6>
    <a:hlink>
      <a:srgbClr val="CC6600"/>
    </a:hlink>
    <a:folHlink>
      <a:srgbClr val="777777"/>
    </a:folHlink>
  </a:clrScheme>
</a:themeOverride>
</file>

<file path=ppt/theme/themeOverride2.xml><?xml version="1.0" encoding="utf-8"?>
<a:themeOverride xmlns:a="http://schemas.openxmlformats.org/drawingml/2006/main">
  <a:clrScheme name="Tipo de madera">
    <a:dk1>
      <a:sysClr val="windowText" lastClr="000000"/>
    </a:dk1>
    <a:lt1>
      <a:sysClr val="window" lastClr="FFFFFF"/>
    </a:lt1>
    <a:dk2>
      <a:srgbClr val="84ACB6"/>
    </a:dk2>
    <a:lt2>
      <a:srgbClr val="EBE9DD"/>
    </a:lt2>
    <a:accent1>
      <a:srgbClr val="6F8183"/>
    </a:accent1>
    <a:accent2>
      <a:srgbClr val="967E96"/>
    </a:accent2>
    <a:accent3>
      <a:srgbClr val="CCC893"/>
    </a:accent3>
    <a:accent4>
      <a:srgbClr val="A54D74"/>
    </a:accent4>
    <a:accent5>
      <a:srgbClr val="949C6B"/>
    </a:accent5>
    <a:accent6>
      <a:srgbClr val="766A50"/>
    </a:accent6>
    <a:hlink>
      <a:srgbClr val="CC6600"/>
    </a:hlink>
    <a:folHlink>
      <a:srgbClr val="777777"/>
    </a:folHlink>
  </a:clrScheme>
</a:themeOverride>
</file>

<file path=ppt/theme/themeOverride3.xml><?xml version="1.0" encoding="utf-8"?>
<a:themeOverride xmlns:a="http://schemas.openxmlformats.org/drawingml/2006/main">
  <a:clrScheme name="Tipo de madera">
    <a:dk1>
      <a:sysClr val="windowText" lastClr="000000"/>
    </a:dk1>
    <a:lt1>
      <a:sysClr val="window" lastClr="FFFFFF"/>
    </a:lt1>
    <a:dk2>
      <a:srgbClr val="84ACB6"/>
    </a:dk2>
    <a:lt2>
      <a:srgbClr val="EBE9DD"/>
    </a:lt2>
    <a:accent1>
      <a:srgbClr val="6F8183"/>
    </a:accent1>
    <a:accent2>
      <a:srgbClr val="967E96"/>
    </a:accent2>
    <a:accent3>
      <a:srgbClr val="CCC893"/>
    </a:accent3>
    <a:accent4>
      <a:srgbClr val="A54D74"/>
    </a:accent4>
    <a:accent5>
      <a:srgbClr val="949C6B"/>
    </a:accent5>
    <a:accent6>
      <a:srgbClr val="766A50"/>
    </a:accent6>
    <a:hlink>
      <a:srgbClr val="CC6600"/>
    </a:hlink>
    <a:folHlink>
      <a:srgbClr val="777777"/>
    </a:folHlink>
  </a:clrScheme>
</a:themeOverride>
</file>

<file path=docProps/app.xml><?xml version="1.0" encoding="utf-8"?>
<Properties xmlns="http://schemas.openxmlformats.org/officeDocument/2006/extended-properties" xmlns:vt="http://schemas.openxmlformats.org/officeDocument/2006/docPropsVTypes">
  <Template/>
  <TotalTime>4469</TotalTime>
  <Words>1747</Words>
  <Application>Microsoft Office PowerPoint</Application>
  <PresentationFormat>Panorámica</PresentationFormat>
  <Paragraphs>90</Paragraphs>
  <Slides>44</Slides>
  <Notes>0</Notes>
  <HiddenSlides>0</HiddenSlides>
  <MMClips>0</MMClips>
  <ScaleCrop>false</ScaleCrop>
  <HeadingPairs>
    <vt:vector size="6" baseType="variant">
      <vt:variant>
        <vt:lpstr>Fuentes usadas</vt:lpstr>
      </vt:variant>
      <vt:variant>
        <vt:i4>12</vt:i4>
      </vt:variant>
      <vt:variant>
        <vt:lpstr>Tema</vt:lpstr>
      </vt:variant>
      <vt:variant>
        <vt:i4>1</vt:i4>
      </vt:variant>
      <vt:variant>
        <vt:lpstr>Títulos de diapositiva</vt:lpstr>
      </vt:variant>
      <vt:variant>
        <vt:i4>44</vt:i4>
      </vt:variant>
    </vt:vector>
  </HeadingPairs>
  <TitlesOfParts>
    <vt:vector size="57" baseType="lpstr">
      <vt:lpstr>Arial</vt:lpstr>
      <vt:lpstr>ArialMT</vt:lpstr>
      <vt:lpstr>Bookman Old Style</vt:lpstr>
      <vt:lpstr>Calibri</vt:lpstr>
      <vt:lpstr>Cambria</vt:lpstr>
      <vt:lpstr>Century Gothic</vt:lpstr>
      <vt:lpstr>Georgia</vt:lpstr>
      <vt:lpstr>Georgia-Bold</vt:lpstr>
      <vt:lpstr>Rockwell Extra Bold</vt:lpstr>
      <vt:lpstr>Symbol</vt:lpstr>
      <vt:lpstr>Trebuchet MS</vt:lpstr>
      <vt:lpstr>Wingdings</vt:lpstr>
      <vt:lpstr>Tipo de madera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 K</dc:creator>
  <cp:lastModifiedBy>m k2</cp:lastModifiedBy>
  <cp:revision>70</cp:revision>
  <dcterms:created xsi:type="dcterms:W3CDTF">2014-09-04T14:13:19Z</dcterms:created>
  <dcterms:modified xsi:type="dcterms:W3CDTF">2021-05-22T14:35:53Z</dcterms:modified>
</cp:coreProperties>
</file>

<file path=docProps/thumbnail.jpeg>
</file>